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84" r:id="rId19"/>
  </p:sldIdLst>
  <p:sldSz cx="18288000" cy="10287000"/>
  <p:notesSz cx="6858000" cy="9144000"/>
  <p:embeddedFontLst>
    <p:embeddedFont>
      <p:font typeface="Jua" panose="020B0604020202020204" charset="-127"/>
      <p:regular r:id="rId20"/>
    </p:embeddedFont>
    <p:embeddedFont>
      <p:font typeface="Bobby Jone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426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7.pn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0495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0" y="0"/>
                </a:moveTo>
                <a:lnTo>
                  <a:pt x="21048990" y="0"/>
                </a:lnTo>
                <a:lnTo>
                  <a:pt x="21048990" y="21164432"/>
                </a:lnTo>
                <a:lnTo>
                  <a:pt x="0" y="2116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592903" y="5916276"/>
            <a:ext cx="3529575" cy="1042294"/>
            <a:chOff x="0" y="0"/>
            <a:chExt cx="4706100" cy="138972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06100" cy="1389725"/>
              <a:chOff x="0" y="0"/>
              <a:chExt cx="990718" cy="2925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90718" cy="292562"/>
              </a:xfrm>
              <a:custGeom>
                <a:avLst/>
                <a:gdLst/>
                <a:ahLst/>
                <a:cxnLst/>
                <a:rect l="l" t="t" r="r" b="b"/>
                <a:pathLst>
                  <a:path w="990718" h="292562">
                    <a:moveTo>
                      <a:pt x="131607" y="0"/>
                    </a:moveTo>
                    <a:lnTo>
                      <a:pt x="859112" y="0"/>
                    </a:lnTo>
                    <a:cubicBezTo>
                      <a:pt x="894016" y="0"/>
                      <a:pt x="927491" y="13866"/>
                      <a:pt x="952172" y="38547"/>
                    </a:cubicBezTo>
                    <a:cubicBezTo>
                      <a:pt x="976853" y="63228"/>
                      <a:pt x="990718" y="96702"/>
                      <a:pt x="990718" y="131607"/>
                    </a:cubicBezTo>
                    <a:lnTo>
                      <a:pt x="990718" y="160955"/>
                    </a:lnTo>
                    <a:cubicBezTo>
                      <a:pt x="990718" y="195860"/>
                      <a:pt x="976853" y="229334"/>
                      <a:pt x="952172" y="254015"/>
                    </a:cubicBezTo>
                    <a:cubicBezTo>
                      <a:pt x="927491" y="278696"/>
                      <a:pt x="894016" y="292562"/>
                      <a:pt x="859112" y="292562"/>
                    </a:cubicBezTo>
                    <a:lnTo>
                      <a:pt x="131607" y="292562"/>
                    </a:lnTo>
                    <a:cubicBezTo>
                      <a:pt x="58922" y="292562"/>
                      <a:pt x="0" y="233640"/>
                      <a:pt x="0" y="160955"/>
                    </a:cubicBezTo>
                    <a:lnTo>
                      <a:pt x="0" y="131607"/>
                    </a:lnTo>
                    <a:cubicBezTo>
                      <a:pt x="0" y="96702"/>
                      <a:pt x="13866" y="63228"/>
                      <a:pt x="38547" y="38547"/>
                    </a:cubicBezTo>
                    <a:cubicBezTo>
                      <a:pt x="63228" y="13866"/>
                      <a:pt x="96702" y="0"/>
                      <a:pt x="131607" y="0"/>
                    </a:cubicBezTo>
                    <a:close/>
                  </a:path>
                </a:pathLst>
              </a:custGeom>
              <a:solidFill>
                <a:srgbClr val="CD9E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990718" cy="330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46" y="161093"/>
              <a:ext cx="4212208" cy="974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34"/>
                </a:lnSpc>
              </a:pPr>
              <a:r>
                <a:rPr lang="en-US" sz="4279" spc="213">
                  <a:solidFill>
                    <a:srgbClr val="1D2A50"/>
                  </a:solidFill>
                  <a:latin typeface="Jua"/>
                  <a:ea typeface="Jua"/>
                  <a:cs typeface="Jua"/>
                  <a:sym typeface="Jua"/>
                </a:rPr>
                <a:t>START!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1151870">
            <a:off x="-7213014" y="711205"/>
            <a:ext cx="10753736" cy="3535291"/>
          </a:xfrm>
          <a:custGeom>
            <a:avLst/>
            <a:gdLst/>
            <a:ahLst/>
            <a:cxnLst/>
            <a:rect l="l" t="t" r="r" b="b"/>
            <a:pathLst>
              <a:path w="10753736" h="3535291">
                <a:moveTo>
                  <a:pt x="0" y="0"/>
                </a:moveTo>
                <a:lnTo>
                  <a:pt x="10753735" y="0"/>
                </a:lnTo>
                <a:lnTo>
                  <a:pt x="10753735" y="3535291"/>
                </a:lnTo>
                <a:lnTo>
                  <a:pt x="0" y="3535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809453" y="2965947"/>
            <a:ext cx="2841411" cy="2841411"/>
          </a:xfrm>
          <a:custGeom>
            <a:avLst/>
            <a:gdLst/>
            <a:ahLst/>
            <a:cxnLst/>
            <a:rect l="l" t="t" r="r" b="b"/>
            <a:pathLst>
              <a:path w="2841411" h="2841411">
                <a:moveTo>
                  <a:pt x="0" y="0"/>
                </a:moveTo>
                <a:lnTo>
                  <a:pt x="2841411" y="0"/>
                </a:lnTo>
                <a:lnTo>
                  <a:pt x="2841411" y="2841411"/>
                </a:lnTo>
                <a:lnTo>
                  <a:pt x="0" y="284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07500" y="3746782"/>
            <a:ext cx="11069453" cy="206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50"/>
              </a:lnSpc>
            </a:pPr>
            <a:r>
              <a:rPr lang="en-US" sz="17000" spc="-51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Connect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1746" y="2237887"/>
            <a:ext cx="4504509" cy="98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</a:pPr>
            <a:r>
              <a:rPr lang="en-US" sz="6917" spc="-207">
                <a:solidFill>
                  <a:srgbClr val="CD9EFF"/>
                </a:solidFill>
                <a:latin typeface="Jua"/>
                <a:ea typeface="Jua"/>
                <a:cs typeface="Jua"/>
                <a:sym typeface="Jua"/>
              </a:rPr>
              <a:t>Let’s Play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87200" y="8420100"/>
            <a:ext cx="5897225" cy="1322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Under The Supervision Of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Dr/ Mohamed Rehan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80495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61466" y="641895"/>
            <a:ext cx="16836103" cy="9003210"/>
            <a:chOff x="0" y="0"/>
            <a:chExt cx="4725735" cy="25271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25735" cy="2527116"/>
            </a:xfrm>
            <a:custGeom>
              <a:avLst/>
              <a:gdLst/>
              <a:ahLst/>
              <a:cxnLst/>
              <a:rect l="l" t="t" r="r" b="b"/>
              <a:pathLst>
                <a:path w="4725735" h="2527116">
                  <a:moveTo>
                    <a:pt x="27590" y="0"/>
                  </a:moveTo>
                  <a:lnTo>
                    <a:pt x="4698145" y="0"/>
                  </a:lnTo>
                  <a:cubicBezTo>
                    <a:pt x="4705462" y="0"/>
                    <a:pt x="4712480" y="2907"/>
                    <a:pt x="4717654" y="8081"/>
                  </a:cubicBezTo>
                  <a:cubicBezTo>
                    <a:pt x="4722828" y="13255"/>
                    <a:pt x="4725735" y="20273"/>
                    <a:pt x="4725735" y="27590"/>
                  </a:cubicBezTo>
                  <a:lnTo>
                    <a:pt x="4725735" y="2499526"/>
                  </a:lnTo>
                  <a:cubicBezTo>
                    <a:pt x="4725735" y="2506843"/>
                    <a:pt x="4722828" y="2513861"/>
                    <a:pt x="4717654" y="2519035"/>
                  </a:cubicBezTo>
                  <a:cubicBezTo>
                    <a:pt x="4712480" y="2524209"/>
                    <a:pt x="4705462" y="2527116"/>
                    <a:pt x="4698145" y="2527116"/>
                  </a:cubicBezTo>
                  <a:lnTo>
                    <a:pt x="27590" y="2527116"/>
                  </a:lnTo>
                  <a:cubicBezTo>
                    <a:pt x="20273" y="2527116"/>
                    <a:pt x="13255" y="2524209"/>
                    <a:pt x="8081" y="2519035"/>
                  </a:cubicBezTo>
                  <a:cubicBezTo>
                    <a:pt x="2907" y="2513861"/>
                    <a:pt x="0" y="2506843"/>
                    <a:pt x="0" y="2499526"/>
                  </a:cubicBezTo>
                  <a:lnTo>
                    <a:pt x="0" y="27590"/>
                  </a:lnTo>
                  <a:cubicBezTo>
                    <a:pt x="0" y="20273"/>
                    <a:pt x="2907" y="13255"/>
                    <a:pt x="8081" y="8081"/>
                  </a:cubicBezTo>
                  <a:cubicBezTo>
                    <a:pt x="13255" y="2907"/>
                    <a:pt x="20273" y="0"/>
                    <a:pt x="275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25735" cy="256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39131" y="4019341"/>
            <a:ext cx="14352270" cy="245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13"/>
              </a:lnSpc>
            </a:pPr>
            <a:r>
              <a:rPr lang="en-US" sz="20133" spc="-603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alpha-beta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409741"/>
            <a:ext cx="4107471" cy="3633631"/>
            <a:chOff x="0" y="0"/>
            <a:chExt cx="5476629" cy="48448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4937" cy="2404937"/>
            </a:xfrm>
            <a:custGeom>
              <a:avLst/>
              <a:gdLst/>
              <a:ahLst/>
              <a:cxnLst/>
              <a:rect l="l" t="t" r="r" b="b"/>
              <a:pathLst>
                <a:path w="2404937" h="2404937">
                  <a:moveTo>
                    <a:pt x="0" y="0"/>
                  </a:moveTo>
                  <a:lnTo>
                    <a:pt x="2404937" y="0"/>
                  </a:lnTo>
                  <a:lnTo>
                    <a:pt x="2404937" y="2404937"/>
                  </a:lnTo>
                  <a:lnTo>
                    <a:pt x="0" y="240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771740" y="1139953"/>
              <a:ext cx="3704888" cy="3704888"/>
            </a:xfrm>
            <a:custGeom>
              <a:avLst/>
              <a:gdLst/>
              <a:ahLst/>
              <a:cxnLst/>
              <a:rect l="l" t="t" r="r" b="b"/>
              <a:pathLst>
                <a:path w="3704888" h="3704888">
                  <a:moveTo>
                    <a:pt x="0" y="0"/>
                  </a:moveTo>
                  <a:lnTo>
                    <a:pt x="3704889" y="0"/>
                  </a:lnTo>
                  <a:lnTo>
                    <a:pt x="3704889" y="3704888"/>
                  </a:lnTo>
                  <a:lnTo>
                    <a:pt x="0" y="3704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263555" y="190499"/>
            <a:ext cx="17760890" cy="9542491"/>
            <a:chOff x="-77818" y="-93095"/>
            <a:chExt cx="4985314" cy="2678487"/>
          </a:xfrm>
        </p:grpSpPr>
        <p:sp>
          <p:nvSpPr>
            <p:cNvPr id="10" name="Freeform 10"/>
            <p:cNvSpPr/>
            <p:nvPr/>
          </p:nvSpPr>
          <p:spPr>
            <a:xfrm>
              <a:off x="-77818" y="-93095"/>
              <a:ext cx="4907496" cy="2585392"/>
            </a:xfrm>
            <a:custGeom>
              <a:avLst/>
              <a:gdLst/>
              <a:ahLst/>
              <a:cxnLst/>
              <a:rect l="l" t="t" r="r" b="b"/>
              <a:pathLst>
                <a:path w="4907496" h="2585392">
                  <a:moveTo>
                    <a:pt x="26569" y="0"/>
                  </a:moveTo>
                  <a:lnTo>
                    <a:pt x="4880928" y="0"/>
                  </a:lnTo>
                  <a:cubicBezTo>
                    <a:pt x="4887974" y="0"/>
                    <a:pt x="4894732" y="2799"/>
                    <a:pt x="4899714" y="7782"/>
                  </a:cubicBezTo>
                  <a:cubicBezTo>
                    <a:pt x="4904697" y="12764"/>
                    <a:pt x="4907496" y="19522"/>
                    <a:pt x="4907496" y="26569"/>
                  </a:cubicBezTo>
                  <a:lnTo>
                    <a:pt x="4907496" y="2558824"/>
                  </a:lnTo>
                  <a:cubicBezTo>
                    <a:pt x="4907496" y="2565870"/>
                    <a:pt x="4904697" y="2572628"/>
                    <a:pt x="4899714" y="2577610"/>
                  </a:cubicBezTo>
                  <a:cubicBezTo>
                    <a:pt x="4894732" y="2582593"/>
                    <a:pt x="4887974" y="2585392"/>
                    <a:pt x="4880928" y="2585392"/>
                  </a:cubicBezTo>
                  <a:lnTo>
                    <a:pt x="26569" y="2585392"/>
                  </a:lnTo>
                  <a:cubicBezTo>
                    <a:pt x="19522" y="2585392"/>
                    <a:pt x="12764" y="2582593"/>
                    <a:pt x="7782" y="2577610"/>
                  </a:cubicBezTo>
                  <a:cubicBezTo>
                    <a:pt x="2799" y="2572628"/>
                    <a:pt x="0" y="2565870"/>
                    <a:pt x="0" y="2558824"/>
                  </a:cubicBezTo>
                  <a:lnTo>
                    <a:pt x="0" y="26569"/>
                  </a:lnTo>
                  <a:cubicBezTo>
                    <a:pt x="0" y="19522"/>
                    <a:pt x="2799" y="12764"/>
                    <a:pt x="7782" y="7782"/>
                  </a:cubicBezTo>
                  <a:cubicBezTo>
                    <a:pt x="12764" y="2799"/>
                    <a:pt x="19522" y="0"/>
                    <a:pt x="26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07496" cy="2623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flipH="1" flipV="1">
            <a:off x="-1160790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59048" y="1134713"/>
            <a:ext cx="12824171" cy="156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94"/>
              </a:lnSpc>
            </a:pPr>
            <a:r>
              <a:rPr lang="en-US" sz="6934" spc="-208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RECURSIVE EVALUATION PROCESS</a:t>
            </a:r>
          </a:p>
          <a:p>
            <a:pPr marL="0" lvl="0" indent="0" algn="l">
              <a:lnSpc>
                <a:spcPts val="5894"/>
              </a:lnSpc>
            </a:pPr>
            <a:endParaRPr lang="en-US" sz="6934" spc="-208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052383"/>
            <a:ext cx="7066974" cy="2521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dirty="0"/>
          </a:p>
          <a:p>
            <a:r>
              <a:rPr lang="en-US" sz="2917" spc="-8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Updates Alpha: Tracks the best score AI can guarantee.</a:t>
            </a:r>
          </a:p>
          <a:p>
            <a:r>
              <a:rPr lang="en-US" sz="2917" spc="-8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Prunes if: Current value ≥ Beta </a:t>
            </a:r>
          </a:p>
          <a:p>
            <a:r>
              <a:rPr lang="en-US" sz="2917" spc="-8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Early Return: If Alpha ≥ Beta .</a:t>
            </a:r>
          </a:p>
          <a:p>
            <a:endParaRPr lang="en-US" sz="2917" spc="-87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758171"/>
            <a:ext cx="7917274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4800" spc="-144" dirty="0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Maximizing Player (AI’s Turn)</a:t>
            </a:r>
          </a:p>
          <a:p>
            <a:pPr marL="0" lvl="0" indent="0" algn="l">
              <a:lnSpc>
                <a:spcPts val="4079"/>
              </a:lnSpc>
            </a:pPr>
            <a:endParaRPr lang="en-US" sz="4800" spc="-144" dirty="0">
              <a:solidFill>
                <a:srgbClr val="FFD98E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1134" y="2729596"/>
            <a:ext cx="9436280" cy="10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7"/>
              </a:lnSpc>
            </a:pPr>
            <a:r>
              <a:rPr lang="en-US" sz="4361" spc="-130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Minimizing Player (Opponent’s Turn)</a:t>
            </a:r>
          </a:p>
          <a:p>
            <a:pPr marL="0" lvl="0" indent="0" algn="l">
              <a:lnSpc>
                <a:spcPts val="4132"/>
              </a:lnSpc>
            </a:pPr>
            <a:endParaRPr lang="en-US" sz="4361" spc="-130">
              <a:solidFill>
                <a:srgbClr val="FFD98E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68505" y="3260714"/>
            <a:ext cx="6829629" cy="314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917" spc="-8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Updates Beta: Tracks the best score opponent can force.</a:t>
            </a:r>
          </a:p>
          <a:p>
            <a:r>
              <a:rPr lang="en-US" sz="2917" spc="-8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Prunes if: Current value ≤ Alpha (AI’s best alternative).</a:t>
            </a:r>
          </a:p>
          <a:p>
            <a:r>
              <a:rPr lang="en-US" sz="2917" spc="-8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Early Return: If Beta ≤ Alpha (no worse move exists).</a:t>
            </a:r>
          </a:p>
          <a:p>
            <a:endParaRPr lang="en-US" sz="2917" spc="-87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875525" y="6065455"/>
            <a:ext cx="5808615" cy="2465195"/>
          </a:xfrm>
          <a:custGeom>
            <a:avLst/>
            <a:gdLst/>
            <a:ahLst/>
            <a:cxnLst/>
            <a:rect l="l" t="t" r="r" b="b"/>
            <a:pathLst>
              <a:path w="5808615" h="2465195">
                <a:moveTo>
                  <a:pt x="0" y="0"/>
                </a:moveTo>
                <a:lnTo>
                  <a:pt x="5808615" y="0"/>
                </a:lnTo>
                <a:lnTo>
                  <a:pt x="5808615" y="2465195"/>
                </a:lnTo>
                <a:lnTo>
                  <a:pt x="0" y="2465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18142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30652" y="375968"/>
            <a:ext cx="1249260" cy="1305464"/>
          </a:xfrm>
          <a:custGeom>
            <a:avLst/>
            <a:gdLst/>
            <a:ahLst/>
            <a:cxnLst/>
            <a:rect l="l" t="t" r="r" b="b"/>
            <a:pathLst>
              <a:path w="1249260" h="1305464">
                <a:moveTo>
                  <a:pt x="0" y="0"/>
                </a:moveTo>
                <a:lnTo>
                  <a:pt x="1249260" y="0"/>
                </a:lnTo>
                <a:lnTo>
                  <a:pt x="1249260" y="1305464"/>
                </a:lnTo>
                <a:lnTo>
                  <a:pt x="0" y="130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270257" y="237349"/>
            <a:ext cx="12167131" cy="9812302"/>
            <a:chOff x="0" y="0"/>
            <a:chExt cx="3415199" cy="2754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15199" cy="2754220"/>
            </a:xfrm>
            <a:custGeom>
              <a:avLst/>
              <a:gdLst/>
              <a:ahLst/>
              <a:cxnLst/>
              <a:rect l="l" t="t" r="r" b="b"/>
              <a:pathLst>
                <a:path w="3415199" h="2754220">
                  <a:moveTo>
                    <a:pt x="38178" y="0"/>
                  </a:moveTo>
                  <a:lnTo>
                    <a:pt x="3377021" y="0"/>
                  </a:lnTo>
                  <a:cubicBezTo>
                    <a:pt x="3398106" y="0"/>
                    <a:pt x="3415199" y="17093"/>
                    <a:pt x="3415199" y="38178"/>
                  </a:cubicBezTo>
                  <a:lnTo>
                    <a:pt x="3415199" y="2716043"/>
                  </a:lnTo>
                  <a:cubicBezTo>
                    <a:pt x="3415199" y="2726168"/>
                    <a:pt x="3411177" y="2735879"/>
                    <a:pt x="3404017" y="2743038"/>
                  </a:cubicBezTo>
                  <a:cubicBezTo>
                    <a:pt x="3396857" y="2750198"/>
                    <a:pt x="3387146" y="2754220"/>
                    <a:pt x="3377021" y="2754220"/>
                  </a:cubicBezTo>
                  <a:lnTo>
                    <a:pt x="38178" y="2754220"/>
                  </a:lnTo>
                  <a:cubicBezTo>
                    <a:pt x="17093" y="2754220"/>
                    <a:pt x="0" y="2737128"/>
                    <a:pt x="0" y="2716043"/>
                  </a:cubicBezTo>
                  <a:lnTo>
                    <a:pt x="0" y="38178"/>
                  </a:lnTo>
                  <a:cubicBezTo>
                    <a:pt x="0" y="17093"/>
                    <a:pt x="17093" y="0"/>
                    <a:pt x="38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415199" cy="279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869049" y="480634"/>
            <a:ext cx="8874609" cy="9325733"/>
          </a:xfrm>
          <a:custGeom>
            <a:avLst/>
            <a:gdLst/>
            <a:ahLst/>
            <a:cxnLst/>
            <a:rect l="l" t="t" r="r" b="b"/>
            <a:pathLst>
              <a:path w="8874609" h="9325733">
                <a:moveTo>
                  <a:pt x="0" y="0"/>
                </a:moveTo>
                <a:lnTo>
                  <a:pt x="8874609" y="0"/>
                </a:lnTo>
                <a:lnTo>
                  <a:pt x="8874609" y="9325732"/>
                </a:lnTo>
                <a:lnTo>
                  <a:pt x="0" y="932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9" r="-181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80495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50718" y="3722503"/>
            <a:ext cx="13238462" cy="295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69"/>
              </a:lnSpc>
            </a:pPr>
            <a:r>
              <a:rPr lang="en-US" sz="12905" spc="-38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ITERATIVE DEEPING alpha-beta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5949" y="641895"/>
            <a:ext cx="16836103" cy="9003210"/>
            <a:chOff x="0" y="0"/>
            <a:chExt cx="4725735" cy="25271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25735" cy="2527116"/>
            </a:xfrm>
            <a:custGeom>
              <a:avLst/>
              <a:gdLst/>
              <a:ahLst/>
              <a:cxnLst/>
              <a:rect l="l" t="t" r="r" b="b"/>
              <a:pathLst>
                <a:path w="4725735" h="2527116">
                  <a:moveTo>
                    <a:pt x="27590" y="0"/>
                  </a:moveTo>
                  <a:lnTo>
                    <a:pt x="4698145" y="0"/>
                  </a:lnTo>
                  <a:cubicBezTo>
                    <a:pt x="4705462" y="0"/>
                    <a:pt x="4712480" y="2907"/>
                    <a:pt x="4717654" y="8081"/>
                  </a:cubicBezTo>
                  <a:cubicBezTo>
                    <a:pt x="4722828" y="13255"/>
                    <a:pt x="4725735" y="20273"/>
                    <a:pt x="4725735" y="27590"/>
                  </a:cubicBezTo>
                  <a:lnTo>
                    <a:pt x="4725735" y="2499526"/>
                  </a:lnTo>
                  <a:cubicBezTo>
                    <a:pt x="4725735" y="2506843"/>
                    <a:pt x="4722828" y="2513861"/>
                    <a:pt x="4717654" y="2519035"/>
                  </a:cubicBezTo>
                  <a:cubicBezTo>
                    <a:pt x="4712480" y="2524209"/>
                    <a:pt x="4705462" y="2527116"/>
                    <a:pt x="4698145" y="2527116"/>
                  </a:cubicBezTo>
                  <a:lnTo>
                    <a:pt x="27590" y="2527116"/>
                  </a:lnTo>
                  <a:cubicBezTo>
                    <a:pt x="20273" y="2527116"/>
                    <a:pt x="13255" y="2524209"/>
                    <a:pt x="8081" y="2519035"/>
                  </a:cubicBezTo>
                  <a:cubicBezTo>
                    <a:pt x="2907" y="2513861"/>
                    <a:pt x="0" y="2506843"/>
                    <a:pt x="0" y="2499526"/>
                  </a:cubicBezTo>
                  <a:lnTo>
                    <a:pt x="0" y="27590"/>
                  </a:lnTo>
                  <a:cubicBezTo>
                    <a:pt x="0" y="20273"/>
                    <a:pt x="2907" y="13255"/>
                    <a:pt x="8081" y="8081"/>
                  </a:cubicBezTo>
                  <a:cubicBezTo>
                    <a:pt x="13255" y="2907"/>
                    <a:pt x="20273" y="0"/>
                    <a:pt x="275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25735" cy="256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6804" y="3765793"/>
            <a:ext cx="3187828" cy="2755414"/>
            <a:chOff x="0" y="0"/>
            <a:chExt cx="4250437" cy="3673885"/>
          </a:xfrm>
        </p:grpSpPr>
        <p:sp>
          <p:nvSpPr>
            <p:cNvPr id="8" name="Freeform 8"/>
            <p:cNvSpPr/>
            <p:nvPr/>
          </p:nvSpPr>
          <p:spPr>
            <a:xfrm rot="-8320671">
              <a:off x="357705" y="1576799"/>
              <a:ext cx="1739381" cy="1739381"/>
            </a:xfrm>
            <a:custGeom>
              <a:avLst/>
              <a:gdLst/>
              <a:ahLst/>
              <a:cxnLst/>
              <a:rect l="l" t="t" r="r" b="b"/>
              <a:pathLst>
                <a:path w="1739381" h="1739381">
                  <a:moveTo>
                    <a:pt x="0" y="0"/>
                  </a:moveTo>
                  <a:lnTo>
                    <a:pt x="1739381" y="0"/>
                  </a:lnTo>
                  <a:lnTo>
                    <a:pt x="1739381" y="1739381"/>
                  </a:lnTo>
                  <a:lnTo>
                    <a:pt x="0" y="1739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80741" y="0"/>
              <a:ext cx="1693309" cy="1693309"/>
            </a:xfrm>
            <a:custGeom>
              <a:avLst/>
              <a:gdLst/>
              <a:ahLst/>
              <a:cxnLst/>
              <a:rect l="l" t="t" r="r" b="b"/>
              <a:pathLst>
                <a:path w="1693309" h="1693309">
                  <a:moveTo>
                    <a:pt x="0" y="0"/>
                  </a:moveTo>
                  <a:lnTo>
                    <a:pt x="1693309" y="0"/>
                  </a:lnTo>
                  <a:lnTo>
                    <a:pt x="1693309" y="1693309"/>
                  </a:lnTo>
                  <a:lnTo>
                    <a:pt x="0" y="169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41837" y="846655"/>
              <a:ext cx="2608601" cy="2608601"/>
            </a:xfrm>
            <a:custGeom>
              <a:avLst/>
              <a:gdLst/>
              <a:ahLst/>
              <a:cxnLst/>
              <a:rect l="l" t="t" r="r" b="b"/>
              <a:pathLst>
                <a:path w="2608601" h="2608601">
                  <a:moveTo>
                    <a:pt x="0" y="0"/>
                  </a:moveTo>
                  <a:lnTo>
                    <a:pt x="2608600" y="0"/>
                  </a:lnTo>
                  <a:lnTo>
                    <a:pt x="2608600" y="2608600"/>
                  </a:lnTo>
                  <a:lnTo>
                    <a:pt x="0" y="260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18142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70923" y="840146"/>
            <a:ext cx="9973523" cy="129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5734" spc="-172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RECURSIVE EVALUATION PROCESS</a:t>
            </a:r>
          </a:p>
          <a:p>
            <a:pPr marL="0" lvl="0" indent="0" algn="l">
              <a:lnSpc>
                <a:spcPts val="4874"/>
              </a:lnSpc>
            </a:pPr>
            <a:endParaRPr lang="en-US" sz="5734" spc="-172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53344" y="3166106"/>
            <a:ext cx="8347182" cy="255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317" spc="-99" dirty="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Retains all benefits of Alpha-Beta (optimality, branch pruning).</a:t>
            </a:r>
          </a:p>
          <a:p>
            <a:r>
              <a:rPr lang="en-US" sz="3317" spc="-99" dirty="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Earlier iterations "warm up" the search by identifying strong moves first.</a:t>
            </a:r>
          </a:p>
          <a:p>
            <a:endParaRPr lang="en-US" sz="3317" spc="-99" dirty="0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53344" y="2285689"/>
            <a:ext cx="6588144" cy="58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32"/>
              </a:lnSpc>
            </a:pPr>
            <a:r>
              <a:rPr lang="en-US" sz="4861" spc="-145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Synergy with Alpha-Beta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344" y="5858028"/>
            <a:ext cx="7237626" cy="586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32"/>
              </a:lnSpc>
              <a:spcBef>
                <a:spcPct val="0"/>
              </a:spcBef>
            </a:pPr>
            <a:r>
              <a:rPr lang="en-US" sz="4861" u="none" strike="noStrike" spc="-145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Progressive Depth 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3344" y="6600766"/>
            <a:ext cx="9721626" cy="255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317" spc="-99" dirty="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Runs Alpha-Beta repeatedly from depth=1 to </a:t>
            </a:r>
            <a:r>
              <a:rPr lang="en-US" sz="3317" spc="-99" dirty="0" err="1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max_depth</a:t>
            </a:r>
            <a:r>
              <a:rPr lang="en-US" sz="3317" spc="-99" dirty="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 (default: 10).</a:t>
            </a:r>
          </a:p>
          <a:p>
            <a:r>
              <a:rPr lang="en-US" sz="3317" spc="-99" dirty="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Each iteration refines move ordering, improving pruning efficiency in deeper searches.</a:t>
            </a:r>
          </a:p>
          <a:p>
            <a:endParaRPr lang="en-US" sz="3317" spc="-99" dirty="0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536019" y="3629285"/>
            <a:ext cx="7264046" cy="2815427"/>
          </a:xfrm>
          <a:custGeom>
            <a:avLst/>
            <a:gdLst/>
            <a:ahLst/>
            <a:cxnLst/>
            <a:rect l="l" t="t" r="r" b="b"/>
            <a:pathLst>
              <a:path w="7264046" h="2815427">
                <a:moveTo>
                  <a:pt x="0" y="0"/>
                </a:moveTo>
                <a:lnTo>
                  <a:pt x="7264046" y="0"/>
                </a:lnTo>
                <a:lnTo>
                  <a:pt x="7264046" y="2815427"/>
                </a:lnTo>
                <a:lnTo>
                  <a:pt x="0" y="281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80495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5949" y="641895"/>
            <a:ext cx="16836103" cy="9003210"/>
            <a:chOff x="0" y="0"/>
            <a:chExt cx="4725735" cy="25271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25735" cy="2527116"/>
            </a:xfrm>
            <a:custGeom>
              <a:avLst/>
              <a:gdLst/>
              <a:ahLst/>
              <a:cxnLst/>
              <a:rect l="l" t="t" r="r" b="b"/>
              <a:pathLst>
                <a:path w="4725735" h="2527116">
                  <a:moveTo>
                    <a:pt x="27590" y="0"/>
                  </a:moveTo>
                  <a:lnTo>
                    <a:pt x="4698145" y="0"/>
                  </a:lnTo>
                  <a:cubicBezTo>
                    <a:pt x="4705462" y="0"/>
                    <a:pt x="4712480" y="2907"/>
                    <a:pt x="4717654" y="8081"/>
                  </a:cubicBezTo>
                  <a:cubicBezTo>
                    <a:pt x="4722828" y="13255"/>
                    <a:pt x="4725735" y="20273"/>
                    <a:pt x="4725735" y="27590"/>
                  </a:cubicBezTo>
                  <a:lnTo>
                    <a:pt x="4725735" y="2499526"/>
                  </a:lnTo>
                  <a:cubicBezTo>
                    <a:pt x="4725735" y="2506843"/>
                    <a:pt x="4722828" y="2513861"/>
                    <a:pt x="4717654" y="2519035"/>
                  </a:cubicBezTo>
                  <a:cubicBezTo>
                    <a:pt x="4712480" y="2524209"/>
                    <a:pt x="4705462" y="2527116"/>
                    <a:pt x="4698145" y="2527116"/>
                  </a:cubicBezTo>
                  <a:lnTo>
                    <a:pt x="27590" y="2527116"/>
                  </a:lnTo>
                  <a:cubicBezTo>
                    <a:pt x="20273" y="2527116"/>
                    <a:pt x="13255" y="2524209"/>
                    <a:pt x="8081" y="2519035"/>
                  </a:cubicBezTo>
                  <a:cubicBezTo>
                    <a:pt x="2907" y="2513861"/>
                    <a:pt x="0" y="2506843"/>
                    <a:pt x="0" y="2499526"/>
                  </a:cubicBezTo>
                  <a:lnTo>
                    <a:pt x="0" y="27590"/>
                  </a:lnTo>
                  <a:cubicBezTo>
                    <a:pt x="0" y="20273"/>
                    <a:pt x="2907" y="13255"/>
                    <a:pt x="8081" y="8081"/>
                  </a:cubicBezTo>
                  <a:cubicBezTo>
                    <a:pt x="13255" y="2907"/>
                    <a:pt x="20273" y="0"/>
                    <a:pt x="275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25735" cy="256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72293" y="3843668"/>
            <a:ext cx="13143414" cy="238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83"/>
              </a:lnSpc>
            </a:pPr>
            <a:r>
              <a:rPr lang="en-US" sz="19627" spc="-588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results</a:t>
            </a:r>
          </a:p>
        </p:txBody>
      </p:sp>
      <p:sp>
        <p:nvSpPr>
          <p:cNvPr id="7" name="Freeform 7"/>
          <p:cNvSpPr/>
          <p:nvPr/>
        </p:nvSpPr>
        <p:spPr>
          <a:xfrm rot="-1151870">
            <a:off x="-5568187" y="1669780"/>
            <a:ext cx="10753736" cy="3535291"/>
          </a:xfrm>
          <a:custGeom>
            <a:avLst/>
            <a:gdLst/>
            <a:ahLst/>
            <a:cxnLst/>
            <a:rect l="l" t="t" r="r" b="b"/>
            <a:pathLst>
              <a:path w="10753736" h="3535291">
                <a:moveTo>
                  <a:pt x="0" y="0"/>
                </a:moveTo>
                <a:lnTo>
                  <a:pt x="10753735" y="0"/>
                </a:lnTo>
                <a:lnTo>
                  <a:pt x="10753735" y="3535290"/>
                </a:lnTo>
                <a:lnTo>
                  <a:pt x="0" y="3535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67955">
            <a:off x="15123718" y="6728220"/>
            <a:ext cx="3262870" cy="3444141"/>
          </a:xfrm>
          <a:custGeom>
            <a:avLst/>
            <a:gdLst/>
            <a:ahLst/>
            <a:cxnLst/>
            <a:rect l="l" t="t" r="r" b="b"/>
            <a:pathLst>
              <a:path w="3262870" h="3444141">
                <a:moveTo>
                  <a:pt x="0" y="0"/>
                </a:moveTo>
                <a:lnTo>
                  <a:pt x="3262871" y="0"/>
                </a:lnTo>
                <a:lnTo>
                  <a:pt x="3262871" y="3444141"/>
                </a:lnTo>
                <a:lnTo>
                  <a:pt x="0" y="3444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51547" y="-3710191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22390" y="644101"/>
            <a:ext cx="5122306" cy="3495974"/>
          </a:xfrm>
          <a:custGeom>
            <a:avLst/>
            <a:gdLst/>
            <a:ahLst/>
            <a:cxnLst/>
            <a:rect l="l" t="t" r="r" b="b"/>
            <a:pathLst>
              <a:path w="5122306" h="3495974">
                <a:moveTo>
                  <a:pt x="0" y="0"/>
                </a:moveTo>
                <a:lnTo>
                  <a:pt x="5122305" y="0"/>
                </a:lnTo>
                <a:lnTo>
                  <a:pt x="5122305" y="3495973"/>
                </a:lnTo>
                <a:lnTo>
                  <a:pt x="0" y="3495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99125" y="644101"/>
            <a:ext cx="4664551" cy="3495974"/>
          </a:xfrm>
          <a:custGeom>
            <a:avLst/>
            <a:gdLst/>
            <a:ahLst/>
            <a:cxnLst/>
            <a:rect l="l" t="t" r="r" b="b"/>
            <a:pathLst>
              <a:path w="4664551" h="3495974">
                <a:moveTo>
                  <a:pt x="0" y="0"/>
                </a:moveTo>
                <a:lnTo>
                  <a:pt x="4664551" y="0"/>
                </a:lnTo>
                <a:lnTo>
                  <a:pt x="4664551" y="3495973"/>
                </a:lnTo>
                <a:lnTo>
                  <a:pt x="0" y="3495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00" r="-46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86654" y="644101"/>
            <a:ext cx="4750421" cy="3495974"/>
          </a:xfrm>
          <a:custGeom>
            <a:avLst/>
            <a:gdLst/>
            <a:ahLst/>
            <a:cxnLst/>
            <a:rect l="l" t="t" r="r" b="b"/>
            <a:pathLst>
              <a:path w="4750421" h="3495974">
                <a:moveTo>
                  <a:pt x="0" y="0"/>
                </a:moveTo>
                <a:lnTo>
                  <a:pt x="4750421" y="0"/>
                </a:lnTo>
                <a:lnTo>
                  <a:pt x="4750421" y="3495973"/>
                </a:lnTo>
                <a:lnTo>
                  <a:pt x="0" y="3495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31" t="-2959" r="-95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670431" y="6566936"/>
            <a:ext cx="5122306" cy="3499579"/>
          </a:xfrm>
          <a:custGeom>
            <a:avLst/>
            <a:gdLst/>
            <a:ahLst/>
            <a:cxnLst/>
            <a:rect l="l" t="t" r="r" b="b"/>
            <a:pathLst>
              <a:path w="5122306" h="3499579">
                <a:moveTo>
                  <a:pt x="0" y="0"/>
                </a:moveTo>
                <a:lnTo>
                  <a:pt x="5122305" y="0"/>
                </a:lnTo>
                <a:lnTo>
                  <a:pt x="5122305" y="3499579"/>
                </a:lnTo>
                <a:lnTo>
                  <a:pt x="0" y="3499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37" b="-11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860500" y="6616857"/>
            <a:ext cx="4891707" cy="3399736"/>
          </a:xfrm>
          <a:custGeom>
            <a:avLst/>
            <a:gdLst/>
            <a:ahLst/>
            <a:cxnLst/>
            <a:rect l="l" t="t" r="r" b="b"/>
            <a:pathLst>
              <a:path w="4891707" h="3399736">
                <a:moveTo>
                  <a:pt x="0" y="0"/>
                </a:moveTo>
                <a:lnTo>
                  <a:pt x="4891707" y="0"/>
                </a:lnTo>
                <a:lnTo>
                  <a:pt x="4891707" y="3399737"/>
                </a:lnTo>
                <a:lnTo>
                  <a:pt x="0" y="339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6666779"/>
            <a:ext cx="4869684" cy="3399736"/>
          </a:xfrm>
          <a:custGeom>
            <a:avLst/>
            <a:gdLst/>
            <a:ahLst/>
            <a:cxnLst/>
            <a:rect l="l" t="t" r="r" b="b"/>
            <a:pathLst>
              <a:path w="4869684" h="3399736">
                <a:moveTo>
                  <a:pt x="0" y="0"/>
                </a:moveTo>
                <a:lnTo>
                  <a:pt x="4869684" y="0"/>
                </a:lnTo>
                <a:lnTo>
                  <a:pt x="4869684" y="3399736"/>
                </a:lnTo>
                <a:lnTo>
                  <a:pt x="0" y="3399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584" b="-265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409659" y="4369267"/>
            <a:ext cx="1988359" cy="1968476"/>
            <a:chOff x="0" y="0"/>
            <a:chExt cx="2651145" cy="2624635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1233350" y="1384064"/>
              <a:ext cx="1417795" cy="1240571"/>
              <a:chOff x="0" y="0"/>
              <a:chExt cx="812800" cy="7112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417795" cy="1240571"/>
              <a:chOff x="0" y="0"/>
              <a:chExt cx="812800" cy="711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8028316" y="4369267"/>
            <a:ext cx="1115684" cy="1115684"/>
          </a:xfrm>
          <a:custGeom>
            <a:avLst/>
            <a:gdLst/>
            <a:ahLst/>
            <a:cxnLst/>
            <a:rect l="l" t="t" r="r" b="b"/>
            <a:pathLst>
              <a:path w="1115684" h="1115684">
                <a:moveTo>
                  <a:pt x="0" y="0"/>
                </a:moveTo>
                <a:lnTo>
                  <a:pt x="1115684" y="0"/>
                </a:lnTo>
                <a:lnTo>
                  <a:pt x="1115684" y="1115684"/>
                </a:lnTo>
                <a:lnTo>
                  <a:pt x="0" y="1115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850251" y="4898107"/>
            <a:ext cx="1718750" cy="1718750"/>
          </a:xfrm>
          <a:custGeom>
            <a:avLst/>
            <a:gdLst/>
            <a:ahLst/>
            <a:cxnLst/>
            <a:rect l="l" t="t" r="r" b="b"/>
            <a:pathLst>
              <a:path w="1718750" h="1718750">
                <a:moveTo>
                  <a:pt x="0" y="0"/>
                </a:moveTo>
                <a:lnTo>
                  <a:pt x="1718750" y="0"/>
                </a:lnTo>
                <a:lnTo>
                  <a:pt x="1718750" y="1718750"/>
                </a:lnTo>
                <a:lnTo>
                  <a:pt x="0" y="1718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8320671">
            <a:off x="2031002" y="5379184"/>
            <a:ext cx="1146040" cy="1146040"/>
          </a:xfrm>
          <a:custGeom>
            <a:avLst/>
            <a:gdLst/>
            <a:ahLst/>
            <a:cxnLst/>
            <a:rect l="l" t="t" r="r" b="b"/>
            <a:pathLst>
              <a:path w="1146040" h="1146040">
                <a:moveTo>
                  <a:pt x="0" y="0"/>
                </a:moveTo>
                <a:lnTo>
                  <a:pt x="1146041" y="0"/>
                </a:lnTo>
                <a:lnTo>
                  <a:pt x="1146041" y="1146040"/>
                </a:lnTo>
                <a:lnTo>
                  <a:pt x="0" y="1146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046180" y="4340265"/>
            <a:ext cx="1115684" cy="1115684"/>
          </a:xfrm>
          <a:custGeom>
            <a:avLst/>
            <a:gdLst/>
            <a:ahLst/>
            <a:cxnLst/>
            <a:rect l="l" t="t" r="r" b="b"/>
            <a:pathLst>
              <a:path w="1115684" h="1115684">
                <a:moveTo>
                  <a:pt x="0" y="0"/>
                </a:moveTo>
                <a:lnTo>
                  <a:pt x="1115685" y="0"/>
                </a:lnTo>
                <a:lnTo>
                  <a:pt x="1115685" y="1115684"/>
                </a:lnTo>
                <a:lnTo>
                  <a:pt x="0" y="1115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877089" y="4898107"/>
            <a:ext cx="1718750" cy="1718750"/>
          </a:xfrm>
          <a:custGeom>
            <a:avLst/>
            <a:gdLst/>
            <a:ahLst/>
            <a:cxnLst/>
            <a:rect l="l" t="t" r="r" b="b"/>
            <a:pathLst>
              <a:path w="1718750" h="1718750">
                <a:moveTo>
                  <a:pt x="0" y="0"/>
                </a:moveTo>
                <a:lnTo>
                  <a:pt x="1718750" y="0"/>
                </a:lnTo>
                <a:lnTo>
                  <a:pt x="1718750" y="1718750"/>
                </a:lnTo>
                <a:lnTo>
                  <a:pt x="0" y="1718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0495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0" y="0"/>
                </a:moveTo>
                <a:lnTo>
                  <a:pt x="21048990" y="0"/>
                </a:lnTo>
                <a:lnTo>
                  <a:pt x="21048990" y="21164432"/>
                </a:lnTo>
                <a:lnTo>
                  <a:pt x="0" y="2116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82437" y="2076915"/>
            <a:ext cx="16376863" cy="7181385"/>
            <a:chOff x="0" y="0"/>
            <a:chExt cx="4596831" cy="2015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6831" cy="2015747"/>
            </a:xfrm>
            <a:custGeom>
              <a:avLst/>
              <a:gdLst/>
              <a:ahLst/>
              <a:cxnLst/>
              <a:rect l="l" t="t" r="r" b="b"/>
              <a:pathLst>
                <a:path w="4596831" h="2015747">
                  <a:moveTo>
                    <a:pt x="28364" y="0"/>
                  </a:moveTo>
                  <a:lnTo>
                    <a:pt x="4568466" y="0"/>
                  </a:lnTo>
                  <a:cubicBezTo>
                    <a:pt x="4575989" y="0"/>
                    <a:pt x="4583204" y="2988"/>
                    <a:pt x="4588523" y="8308"/>
                  </a:cubicBezTo>
                  <a:cubicBezTo>
                    <a:pt x="4593842" y="13627"/>
                    <a:pt x="4596831" y="20841"/>
                    <a:pt x="4596831" y="28364"/>
                  </a:cubicBezTo>
                  <a:lnTo>
                    <a:pt x="4596831" y="1987383"/>
                  </a:lnTo>
                  <a:cubicBezTo>
                    <a:pt x="4596831" y="2003048"/>
                    <a:pt x="4584131" y="2015747"/>
                    <a:pt x="4568466" y="2015747"/>
                  </a:cubicBezTo>
                  <a:lnTo>
                    <a:pt x="28364" y="2015747"/>
                  </a:lnTo>
                  <a:cubicBezTo>
                    <a:pt x="20841" y="2015747"/>
                    <a:pt x="13627" y="2012759"/>
                    <a:pt x="8308" y="2007439"/>
                  </a:cubicBezTo>
                  <a:cubicBezTo>
                    <a:pt x="2988" y="2002120"/>
                    <a:pt x="0" y="1994906"/>
                    <a:pt x="0" y="1987383"/>
                  </a:cubicBezTo>
                  <a:lnTo>
                    <a:pt x="0" y="28364"/>
                  </a:lnTo>
                  <a:cubicBezTo>
                    <a:pt x="0" y="20841"/>
                    <a:pt x="2988" y="13627"/>
                    <a:pt x="8308" y="8308"/>
                  </a:cubicBezTo>
                  <a:cubicBezTo>
                    <a:pt x="13627" y="2988"/>
                    <a:pt x="20841" y="0"/>
                    <a:pt x="283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96831" cy="2053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01488" y="2423890"/>
            <a:ext cx="896476" cy="932028"/>
            <a:chOff x="0" y="0"/>
            <a:chExt cx="1195301" cy="1242704"/>
          </a:xfrm>
        </p:grpSpPr>
        <p:grpSp>
          <p:nvGrpSpPr>
            <p:cNvPr id="7" name="Group 7"/>
            <p:cNvGrpSpPr/>
            <p:nvPr/>
          </p:nvGrpSpPr>
          <p:grpSpPr>
            <a:xfrm>
              <a:off x="1862" y="78152"/>
              <a:ext cx="1191577" cy="1164552"/>
              <a:chOff x="0" y="0"/>
              <a:chExt cx="627382" cy="61315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D706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862" y="3210"/>
              <a:ext cx="1191577" cy="1164552"/>
              <a:chOff x="0" y="0"/>
              <a:chExt cx="627382" cy="61315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171450"/>
              <a:ext cx="1195301" cy="99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12"/>
                </a:lnSpc>
              </a:pPr>
              <a:r>
                <a:rPr lang="en-US" sz="5778" spc="-173">
                  <a:solidFill>
                    <a:srgbClr val="7344A4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99106" y="3765493"/>
            <a:ext cx="894093" cy="929551"/>
            <a:chOff x="0" y="0"/>
            <a:chExt cx="1192124" cy="1239401"/>
          </a:xfrm>
        </p:grpSpPr>
        <p:grpSp>
          <p:nvGrpSpPr>
            <p:cNvPr id="15" name="Group 15"/>
            <p:cNvGrpSpPr/>
            <p:nvPr/>
          </p:nvGrpSpPr>
          <p:grpSpPr>
            <a:xfrm>
              <a:off x="1857" y="77944"/>
              <a:ext cx="1188410" cy="1161457"/>
              <a:chOff x="0" y="0"/>
              <a:chExt cx="627382" cy="61315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D706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857" y="3202"/>
              <a:ext cx="1188410" cy="1161457"/>
              <a:chOff x="0" y="0"/>
              <a:chExt cx="627382" cy="61315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180975"/>
              <a:ext cx="1192124" cy="98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</a:pPr>
              <a:r>
                <a:rPr lang="en-US" sz="5763" spc="-172">
                  <a:solidFill>
                    <a:srgbClr val="7344A4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799106" y="5104619"/>
            <a:ext cx="896476" cy="932028"/>
            <a:chOff x="0" y="0"/>
            <a:chExt cx="1195301" cy="1242704"/>
          </a:xfrm>
        </p:grpSpPr>
        <p:grpSp>
          <p:nvGrpSpPr>
            <p:cNvPr id="23" name="Group 23"/>
            <p:cNvGrpSpPr/>
            <p:nvPr/>
          </p:nvGrpSpPr>
          <p:grpSpPr>
            <a:xfrm>
              <a:off x="1862" y="78152"/>
              <a:ext cx="1191577" cy="1164552"/>
              <a:chOff x="0" y="0"/>
              <a:chExt cx="627382" cy="61315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D706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862" y="3210"/>
              <a:ext cx="1191577" cy="1164552"/>
              <a:chOff x="0" y="0"/>
              <a:chExt cx="627382" cy="61315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171450"/>
              <a:ext cx="1195301" cy="99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12"/>
                </a:lnSpc>
              </a:pPr>
              <a:r>
                <a:rPr lang="en-US" sz="5778" spc="-173">
                  <a:solidFill>
                    <a:srgbClr val="7344A4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801488" y="6446223"/>
            <a:ext cx="894093" cy="929551"/>
            <a:chOff x="0" y="0"/>
            <a:chExt cx="1192124" cy="1239401"/>
          </a:xfrm>
        </p:grpSpPr>
        <p:grpSp>
          <p:nvGrpSpPr>
            <p:cNvPr id="31" name="Group 31"/>
            <p:cNvGrpSpPr/>
            <p:nvPr/>
          </p:nvGrpSpPr>
          <p:grpSpPr>
            <a:xfrm>
              <a:off x="1857" y="77944"/>
              <a:ext cx="1188410" cy="1161457"/>
              <a:chOff x="0" y="0"/>
              <a:chExt cx="627382" cy="61315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D706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857" y="3202"/>
              <a:ext cx="1188410" cy="1161457"/>
              <a:chOff x="0" y="0"/>
              <a:chExt cx="627382" cy="61315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0" y="180975"/>
              <a:ext cx="1192124" cy="98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</a:pPr>
              <a:r>
                <a:rPr lang="en-US" sz="5763" spc="-172">
                  <a:solidFill>
                    <a:srgbClr val="7344A4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4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801488" y="7785349"/>
            <a:ext cx="896476" cy="932028"/>
            <a:chOff x="0" y="0"/>
            <a:chExt cx="1195301" cy="1242704"/>
          </a:xfrm>
        </p:grpSpPr>
        <p:grpSp>
          <p:nvGrpSpPr>
            <p:cNvPr id="39" name="Group 39"/>
            <p:cNvGrpSpPr/>
            <p:nvPr/>
          </p:nvGrpSpPr>
          <p:grpSpPr>
            <a:xfrm>
              <a:off x="1862" y="78152"/>
              <a:ext cx="1191577" cy="1164552"/>
              <a:chOff x="0" y="0"/>
              <a:chExt cx="627382" cy="61315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D706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862" y="3210"/>
              <a:ext cx="1191577" cy="1164552"/>
              <a:chOff x="0" y="0"/>
              <a:chExt cx="627382" cy="61315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0" y="171450"/>
              <a:ext cx="1195301" cy="99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12"/>
                </a:lnSpc>
              </a:pPr>
              <a:r>
                <a:rPr lang="en-US" sz="5778" spc="-173">
                  <a:solidFill>
                    <a:srgbClr val="7344A4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5</a:t>
              </a:r>
            </a:p>
          </p:txBody>
        </p:sp>
      </p:grpSp>
      <p:sp>
        <p:nvSpPr>
          <p:cNvPr id="46" name="Freeform 46"/>
          <p:cNvSpPr/>
          <p:nvPr/>
        </p:nvSpPr>
        <p:spPr>
          <a:xfrm rot="-865246">
            <a:off x="-1380495" y="7113884"/>
            <a:ext cx="4073306" cy="4949534"/>
          </a:xfrm>
          <a:custGeom>
            <a:avLst/>
            <a:gdLst/>
            <a:ahLst/>
            <a:cxnLst/>
            <a:rect l="l" t="t" r="r" b="b"/>
            <a:pathLst>
              <a:path w="4073306" h="4949534">
                <a:moveTo>
                  <a:pt x="0" y="0"/>
                </a:moveTo>
                <a:lnTo>
                  <a:pt x="4073306" y="0"/>
                </a:lnTo>
                <a:lnTo>
                  <a:pt x="4073306" y="4949534"/>
                </a:lnTo>
                <a:lnTo>
                  <a:pt x="0" y="4949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741" b="-166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47"/>
          <p:cNvSpPr txBox="1"/>
          <p:nvPr/>
        </p:nvSpPr>
        <p:spPr>
          <a:xfrm>
            <a:off x="5933539" y="-96092"/>
            <a:ext cx="5788104" cy="200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82"/>
              </a:lnSpc>
              <a:spcBef>
                <a:spcPct val="0"/>
              </a:spcBef>
            </a:pPr>
            <a:r>
              <a:rPr lang="en-US" sz="11558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Our Team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976764" y="2506628"/>
            <a:ext cx="11951715" cy="68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394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Malak Mounir Abdellatif                          231903643            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976764" y="3846993"/>
            <a:ext cx="11951715" cy="68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394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Razan Ahmed Fawzy                                 221903165          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976764" y="6523098"/>
            <a:ext cx="11951715" cy="68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394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Nour Hesham El-Sayed                           221902960            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976764" y="5175520"/>
            <a:ext cx="11951715" cy="68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394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Farida Waheed Abdelbary                      221903168          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976764" y="7804000"/>
            <a:ext cx="11951715" cy="68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394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Nourhan Farag Mohamed                       231903707              </a:t>
            </a:r>
          </a:p>
        </p:txBody>
      </p:sp>
      <p:sp>
        <p:nvSpPr>
          <p:cNvPr id="53" name="Freeform 53"/>
          <p:cNvSpPr/>
          <p:nvPr/>
        </p:nvSpPr>
        <p:spPr>
          <a:xfrm>
            <a:off x="16430651" y="48493"/>
            <a:ext cx="1857349" cy="1857349"/>
          </a:xfrm>
          <a:custGeom>
            <a:avLst/>
            <a:gdLst/>
            <a:ahLst/>
            <a:cxnLst/>
            <a:rect l="l" t="t" r="r" b="b"/>
            <a:pathLst>
              <a:path w="1857349" h="1857349">
                <a:moveTo>
                  <a:pt x="0" y="0"/>
                </a:moveTo>
                <a:lnTo>
                  <a:pt x="1857349" y="0"/>
                </a:lnTo>
                <a:lnTo>
                  <a:pt x="1857349" y="1857349"/>
                </a:lnTo>
                <a:lnTo>
                  <a:pt x="0" y="1857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0495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0" y="0"/>
                </a:moveTo>
                <a:lnTo>
                  <a:pt x="21048990" y="0"/>
                </a:lnTo>
                <a:lnTo>
                  <a:pt x="21048990" y="21164432"/>
                </a:lnTo>
                <a:lnTo>
                  <a:pt x="0" y="2116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555776" cy="2309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5776" cy="2309971"/>
            </a:xfrm>
            <a:custGeom>
              <a:avLst/>
              <a:gdLst/>
              <a:ahLst/>
              <a:cxnLst/>
              <a:rect l="l" t="t" r="r" b="b"/>
              <a:pathLst>
                <a:path w="4555776" h="2309971">
                  <a:moveTo>
                    <a:pt x="28620" y="0"/>
                  </a:moveTo>
                  <a:lnTo>
                    <a:pt x="4527157" y="0"/>
                  </a:lnTo>
                  <a:cubicBezTo>
                    <a:pt x="4542963" y="0"/>
                    <a:pt x="4555776" y="12813"/>
                    <a:pt x="4555776" y="28620"/>
                  </a:cubicBezTo>
                  <a:lnTo>
                    <a:pt x="4555776" y="2281351"/>
                  </a:lnTo>
                  <a:cubicBezTo>
                    <a:pt x="4555776" y="2297157"/>
                    <a:pt x="4542963" y="2309971"/>
                    <a:pt x="4527157" y="2309971"/>
                  </a:cubicBezTo>
                  <a:lnTo>
                    <a:pt x="28620" y="2309971"/>
                  </a:lnTo>
                  <a:cubicBezTo>
                    <a:pt x="12813" y="2309971"/>
                    <a:pt x="0" y="2297157"/>
                    <a:pt x="0" y="228135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55776" cy="234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28437" y="7120039"/>
            <a:ext cx="6231126" cy="1042294"/>
            <a:chOff x="0" y="0"/>
            <a:chExt cx="8308168" cy="138972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308168" cy="1389725"/>
              <a:chOff x="0" y="0"/>
              <a:chExt cx="1749018" cy="29256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49018" cy="292562"/>
              </a:xfrm>
              <a:custGeom>
                <a:avLst/>
                <a:gdLst/>
                <a:ahLst/>
                <a:cxnLst/>
                <a:rect l="l" t="t" r="r" b="b"/>
                <a:pathLst>
                  <a:path w="1749018" h="292562">
                    <a:moveTo>
                      <a:pt x="74548" y="0"/>
                    </a:moveTo>
                    <a:lnTo>
                      <a:pt x="1674471" y="0"/>
                    </a:lnTo>
                    <a:cubicBezTo>
                      <a:pt x="1715642" y="0"/>
                      <a:pt x="1749018" y="33376"/>
                      <a:pt x="1749018" y="74548"/>
                    </a:cubicBezTo>
                    <a:lnTo>
                      <a:pt x="1749018" y="218014"/>
                    </a:lnTo>
                    <a:cubicBezTo>
                      <a:pt x="1749018" y="237786"/>
                      <a:pt x="1741164" y="256747"/>
                      <a:pt x="1727184" y="270728"/>
                    </a:cubicBezTo>
                    <a:cubicBezTo>
                      <a:pt x="1713203" y="284708"/>
                      <a:pt x="1694242" y="292562"/>
                      <a:pt x="1674471" y="292562"/>
                    </a:cubicBezTo>
                    <a:lnTo>
                      <a:pt x="74548" y="292562"/>
                    </a:lnTo>
                    <a:cubicBezTo>
                      <a:pt x="33376" y="292562"/>
                      <a:pt x="0" y="259186"/>
                      <a:pt x="0" y="218014"/>
                    </a:cubicBezTo>
                    <a:lnTo>
                      <a:pt x="0" y="74548"/>
                    </a:lnTo>
                    <a:cubicBezTo>
                      <a:pt x="0" y="54776"/>
                      <a:pt x="7854" y="35815"/>
                      <a:pt x="21834" y="21834"/>
                    </a:cubicBezTo>
                    <a:cubicBezTo>
                      <a:pt x="35815" y="7854"/>
                      <a:pt x="54776" y="0"/>
                      <a:pt x="74548" y="0"/>
                    </a:cubicBezTo>
                    <a:close/>
                  </a:path>
                </a:pathLst>
              </a:custGeom>
              <a:solidFill>
                <a:srgbClr val="CD9E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749018" cy="330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35959" y="161093"/>
              <a:ext cx="7436249" cy="974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34"/>
                </a:lnSpc>
              </a:pPr>
              <a:r>
                <a:rPr lang="en-US" sz="4279" spc="213">
                  <a:solidFill>
                    <a:srgbClr val="1D2A50"/>
                  </a:solidFill>
                  <a:latin typeface="Jua"/>
                  <a:ea typeface="Jua"/>
                  <a:cs typeface="Jua"/>
                  <a:sym typeface="Jua"/>
                </a:rPr>
                <a:t>ANY QUESTIONS?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45657" y="2696167"/>
            <a:ext cx="14396687" cy="4253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10"/>
              </a:lnSpc>
            </a:pPr>
            <a:r>
              <a:rPr lang="en-US" sz="18600" spc="-558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Thank’s for playing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527000" y="5066468"/>
            <a:ext cx="3758035" cy="4107142"/>
          </a:xfrm>
          <a:custGeom>
            <a:avLst/>
            <a:gdLst/>
            <a:ahLst/>
            <a:cxnLst/>
            <a:rect l="l" t="t" r="r" b="b"/>
            <a:pathLst>
              <a:path w="3758035" h="4107142">
                <a:moveTo>
                  <a:pt x="0" y="0"/>
                </a:moveTo>
                <a:lnTo>
                  <a:pt x="3758035" y="0"/>
                </a:lnTo>
                <a:lnTo>
                  <a:pt x="3758035" y="4107142"/>
                </a:lnTo>
                <a:lnTo>
                  <a:pt x="0" y="4107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836028">
            <a:off x="-3689752" y="-2038237"/>
            <a:ext cx="5332766" cy="5306102"/>
          </a:xfrm>
          <a:custGeom>
            <a:avLst/>
            <a:gdLst/>
            <a:ahLst/>
            <a:cxnLst/>
            <a:rect l="l" t="t" r="r" b="b"/>
            <a:pathLst>
              <a:path w="5332766" h="5306102">
                <a:moveTo>
                  <a:pt x="0" y="0"/>
                </a:moveTo>
                <a:lnTo>
                  <a:pt x="5332766" y="0"/>
                </a:lnTo>
                <a:lnTo>
                  <a:pt x="5332766" y="5306102"/>
                </a:lnTo>
                <a:lnTo>
                  <a:pt x="0" y="5306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345" y="-342900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0" y="0"/>
                </a:moveTo>
                <a:lnTo>
                  <a:pt x="21048990" y="0"/>
                </a:lnTo>
                <a:lnTo>
                  <a:pt x="21048990" y="21164433"/>
                </a:lnTo>
                <a:lnTo>
                  <a:pt x="0" y="2116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67418" y="2342392"/>
            <a:ext cx="6766460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Problem Formulation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418" y="3624064"/>
            <a:ext cx="6766460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Technical Discussion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37345" y="4755135"/>
            <a:ext cx="5839418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7418" y="5996474"/>
            <a:ext cx="5839418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Task Assignment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93634" y="2318426"/>
            <a:ext cx="817578" cy="850001"/>
            <a:chOff x="0" y="0"/>
            <a:chExt cx="1090104" cy="1133335"/>
          </a:xfrm>
        </p:grpSpPr>
        <p:grpSp>
          <p:nvGrpSpPr>
            <p:cNvPr id="9" name="Group 9"/>
            <p:cNvGrpSpPr/>
            <p:nvPr/>
          </p:nvGrpSpPr>
          <p:grpSpPr>
            <a:xfrm>
              <a:off x="1698" y="71274"/>
              <a:ext cx="1086707" cy="1062061"/>
              <a:chOff x="0" y="0"/>
              <a:chExt cx="627382" cy="6131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D706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698" y="2928"/>
              <a:ext cx="1086707" cy="1062061"/>
              <a:chOff x="0" y="0"/>
              <a:chExt cx="627382" cy="61315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161925"/>
              <a:ext cx="1090104" cy="905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</a:pPr>
              <a:r>
                <a:rPr lang="en-US" sz="5270" spc="-158">
                  <a:solidFill>
                    <a:srgbClr val="7344A4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3634" y="3587527"/>
            <a:ext cx="827214" cy="860019"/>
            <a:chOff x="0" y="0"/>
            <a:chExt cx="1102952" cy="1146692"/>
          </a:xfrm>
        </p:grpSpPr>
        <p:grpSp>
          <p:nvGrpSpPr>
            <p:cNvPr id="17" name="Group 17"/>
            <p:cNvGrpSpPr/>
            <p:nvPr/>
          </p:nvGrpSpPr>
          <p:grpSpPr>
            <a:xfrm>
              <a:off x="1718" y="72114"/>
              <a:ext cx="1099515" cy="1074578"/>
              <a:chOff x="0" y="0"/>
              <a:chExt cx="627382" cy="61315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D706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718" y="2962"/>
              <a:ext cx="1099515" cy="1074578"/>
              <a:chOff x="0" y="0"/>
              <a:chExt cx="627382" cy="61315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161925"/>
              <a:ext cx="1102952" cy="917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32"/>
                </a:lnSpc>
              </a:pPr>
              <a:r>
                <a:rPr lang="en-US" sz="5332" spc="-159">
                  <a:solidFill>
                    <a:srgbClr val="7344A4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93634" y="4727059"/>
            <a:ext cx="843878" cy="877345"/>
            <a:chOff x="0" y="0"/>
            <a:chExt cx="1125171" cy="1169793"/>
          </a:xfrm>
        </p:grpSpPr>
        <p:grpSp>
          <p:nvGrpSpPr>
            <p:cNvPr id="25" name="Group 25"/>
            <p:cNvGrpSpPr/>
            <p:nvPr/>
          </p:nvGrpSpPr>
          <p:grpSpPr>
            <a:xfrm>
              <a:off x="1753" y="73567"/>
              <a:ext cx="1121665" cy="1096226"/>
              <a:chOff x="0" y="0"/>
              <a:chExt cx="627382" cy="61315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D706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753" y="3022"/>
              <a:ext cx="1121665" cy="1096226"/>
              <a:chOff x="0" y="0"/>
              <a:chExt cx="627382" cy="61315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161925"/>
              <a:ext cx="1125171" cy="93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3"/>
                </a:lnSpc>
              </a:pPr>
              <a:r>
                <a:rPr lang="en-US" sz="5439" spc="-163">
                  <a:solidFill>
                    <a:srgbClr val="7344A4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3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99522" y="5981955"/>
            <a:ext cx="853061" cy="886892"/>
            <a:chOff x="0" y="0"/>
            <a:chExt cx="1137415" cy="1182522"/>
          </a:xfrm>
        </p:grpSpPr>
        <p:grpSp>
          <p:nvGrpSpPr>
            <p:cNvPr id="33" name="Group 33"/>
            <p:cNvGrpSpPr/>
            <p:nvPr/>
          </p:nvGrpSpPr>
          <p:grpSpPr>
            <a:xfrm>
              <a:off x="1772" y="74367"/>
              <a:ext cx="1133871" cy="1108155"/>
              <a:chOff x="0" y="0"/>
              <a:chExt cx="627382" cy="61315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D706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772" y="3055"/>
              <a:ext cx="1133871" cy="1108155"/>
              <a:chOff x="0" y="0"/>
              <a:chExt cx="627382" cy="61315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27382" cy="613153"/>
              </a:xfrm>
              <a:custGeom>
                <a:avLst/>
                <a:gdLst/>
                <a:ahLst/>
                <a:cxnLst/>
                <a:rect l="l" t="t" r="r" b="b"/>
                <a:pathLst>
                  <a:path w="627382" h="613153">
                    <a:moveTo>
                      <a:pt x="153358" y="0"/>
                    </a:moveTo>
                    <a:lnTo>
                      <a:pt x="474023" y="0"/>
                    </a:lnTo>
                    <a:cubicBezTo>
                      <a:pt x="514697" y="0"/>
                      <a:pt x="553704" y="16157"/>
                      <a:pt x="582464" y="44918"/>
                    </a:cubicBezTo>
                    <a:cubicBezTo>
                      <a:pt x="611224" y="73678"/>
                      <a:pt x="627382" y="112685"/>
                      <a:pt x="627382" y="153358"/>
                    </a:cubicBezTo>
                    <a:lnTo>
                      <a:pt x="627382" y="459795"/>
                    </a:lnTo>
                    <a:cubicBezTo>
                      <a:pt x="627382" y="544492"/>
                      <a:pt x="558721" y="613153"/>
                      <a:pt x="474023" y="613153"/>
                    </a:cubicBezTo>
                    <a:lnTo>
                      <a:pt x="153358" y="613153"/>
                    </a:lnTo>
                    <a:cubicBezTo>
                      <a:pt x="112685" y="613153"/>
                      <a:pt x="73678" y="596996"/>
                      <a:pt x="44918" y="568236"/>
                    </a:cubicBezTo>
                    <a:cubicBezTo>
                      <a:pt x="16157" y="539475"/>
                      <a:pt x="0" y="500468"/>
                      <a:pt x="0" y="459795"/>
                    </a:cubicBezTo>
                    <a:lnTo>
                      <a:pt x="0" y="153358"/>
                    </a:lnTo>
                    <a:cubicBezTo>
                      <a:pt x="0" y="112685"/>
                      <a:pt x="16157" y="73678"/>
                      <a:pt x="44918" y="44918"/>
                    </a:cubicBezTo>
                    <a:cubicBezTo>
                      <a:pt x="73678" y="16157"/>
                      <a:pt x="112685" y="0"/>
                      <a:pt x="153358" y="0"/>
                    </a:cubicBez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627382" cy="651253"/>
              </a:xfrm>
              <a:prstGeom prst="rect">
                <a:avLst/>
              </a:prstGeom>
            </p:spPr>
            <p:txBody>
              <a:bodyPr lIns="68842" tIns="68842" rIns="68842" bIns="6884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161925"/>
              <a:ext cx="1137415" cy="95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74"/>
                </a:lnSpc>
              </a:pPr>
              <a:r>
                <a:rPr lang="en-US" sz="5499" spc="-164">
                  <a:solidFill>
                    <a:srgbClr val="7344A4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4</a:t>
              </a:r>
            </a:p>
          </p:txBody>
        </p:sp>
      </p:grpSp>
      <p:sp>
        <p:nvSpPr>
          <p:cNvPr id="48" name="Freeform 48"/>
          <p:cNvSpPr/>
          <p:nvPr/>
        </p:nvSpPr>
        <p:spPr>
          <a:xfrm rot="502690">
            <a:off x="10539949" y="2660475"/>
            <a:ext cx="4820705" cy="6016539"/>
          </a:xfrm>
          <a:custGeom>
            <a:avLst/>
            <a:gdLst/>
            <a:ahLst/>
            <a:cxnLst/>
            <a:rect l="l" t="t" r="r" b="b"/>
            <a:pathLst>
              <a:path w="4820705" h="6016539">
                <a:moveTo>
                  <a:pt x="0" y="0"/>
                </a:moveTo>
                <a:lnTo>
                  <a:pt x="4820705" y="0"/>
                </a:lnTo>
                <a:lnTo>
                  <a:pt x="4820705" y="6016539"/>
                </a:lnTo>
                <a:lnTo>
                  <a:pt x="0" y="6016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/>
          <p:cNvSpPr txBox="1"/>
          <p:nvPr/>
        </p:nvSpPr>
        <p:spPr>
          <a:xfrm>
            <a:off x="4150647" y="596491"/>
            <a:ext cx="10942779" cy="130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5"/>
              </a:lnSpc>
            </a:pPr>
            <a:r>
              <a:rPr lang="en-US" sz="10794" spc="-323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table of conteNts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0495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0" y="0"/>
                </a:moveTo>
                <a:lnTo>
                  <a:pt x="21048990" y="0"/>
                </a:lnTo>
                <a:lnTo>
                  <a:pt x="21048990" y="21164432"/>
                </a:lnTo>
                <a:lnTo>
                  <a:pt x="0" y="2116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94001" y="498940"/>
            <a:ext cx="17299997" cy="9289121"/>
            <a:chOff x="0" y="0"/>
            <a:chExt cx="4855946" cy="26073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5946" cy="2607369"/>
            </a:xfrm>
            <a:custGeom>
              <a:avLst/>
              <a:gdLst/>
              <a:ahLst/>
              <a:cxnLst/>
              <a:rect l="l" t="t" r="r" b="b"/>
              <a:pathLst>
                <a:path w="4855946" h="2607369">
                  <a:moveTo>
                    <a:pt x="26851" y="0"/>
                  </a:moveTo>
                  <a:lnTo>
                    <a:pt x="4829096" y="0"/>
                  </a:lnTo>
                  <a:cubicBezTo>
                    <a:pt x="4836217" y="0"/>
                    <a:pt x="4843046" y="2829"/>
                    <a:pt x="4848082" y="7864"/>
                  </a:cubicBezTo>
                  <a:cubicBezTo>
                    <a:pt x="4853117" y="12900"/>
                    <a:pt x="4855946" y="19729"/>
                    <a:pt x="4855946" y="26851"/>
                  </a:cubicBezTo>
                  <a:lnTo>
                    <a:pt x="4855946" y="2580518"/>
                  </a:lnTo>
                  <a:cubicBezTo>
                    <a:pt x="4855946" y="2587639"/>
                    <a:pt x="4853117" y="2594469"/>
                    <a:pt x="4848082" y="2599504"/>
                  </a:cubicBezTo>
                  <a:cubicBezTo>
                    <a:pt x="4843046" y="2604540"/>
                    <a:pt x="4836217" y="2607369"/>
                    <a:pt x="4829096" y="2607369"/>
                  </a:cubicBezTo>
                  <a:lnTo>
                    <a:pt x="26851" y="2607369"/>
                  </a:lnTo>
                  <a:cubicBezTo>
                    <a:pt x="19729" y="2607369"/>
                    <a:pt x="12900" y="2604540"/>
                    <a:pt x="7864" y="2599504"/>
                  </a:cubicBezTo>
                  <a:cubicBezTo>
                    <a:pt x="2829" y="2594469"/>
                    <a:pt x="0" y="2587639"/>
                    <a:pt x="0" y="2580518"/>
                  </a:cubicBezTo>
                  <a:lnTo>
                    <a:pt x="0" y="26851"/>
                  </a:lnTo>
                  <a:cubicBezTo>
                    <a:pt x="0" y="19729"/>
                    <a:pt x="2829" y="12900"/>
                    <a:pt x="7864" y="7864"/>
                  </a:cubicBezTo>
                  <a:cubicBezTo>
                    <a:pt x="12900" y="2829"/>
                    <a:pt x="19729" y="0"/>
                    <a:pt x="268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5946" cy="2645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1667" y="985529"/>
            <a:ext cx="9594955" cy="93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5"/>
              </a:lnSpc>
            </a:pPr>
            <a:r>
              <a:rPr lang="en-US" sz="7770" spc="-233">
                <a:solidFill>
                  <a:srgbClr val="FEFEFE"/>
                </a:solidFill>
                <a:latin typeface="Bobby Jones"/>
                <a:ea typeface="Bobby Jones"/>
                <a:cs typeface="Bobby Jones"/>
                <a:sym typeface="Bobby Jones"/>
              </a:rPr>
              <a:t>From Childhood Game </a:t>
            </a:r>
          </a:p>
          <a:p>
            <a:pPr marL="0" lvl="0" indent="0" algn="ctr">
              <a:lnSpc>
                <a:spcPts val="1080"/>
              </a:lnSpc>
            </a:pPr>
            <a:r>
              <a:rPr lang="en-US" sz="1270" spc="-38">
                <a:solidFill>
                  <a:srgbClr val="FEFEFE"/>
                </a:solidFill>
                <a:latin typeface="Bobby Jones"/>
                <a:ea typeface="Bobby Jones"/>
                <a:cs typeface="Bobby Jones"/>
                <a:sym typeface="Bobby Jones"/>
              </a:rPr>
              <a:t>                                                    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4827" y="969978"/>
            <a:ext cx="12483792" cy="94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0"/>
              </a:lnSpc>
              <a:spcBef>
                <a:spcPct val="0"/>
              </a:spcBef>
            </a:pPr>
            <a:r>
              <a:rPr lang="en-US" sz="7870" u="none" strike="noStrike" spc="-236">
                <a:solidFill>
                  <a:srgbClr val="FEFEFE"/>
                </a:solidFill>
                <a:latin typeface="Bobby Jones"/>
                <a:ea typeface="Bobby Jones"/>
                <a:cs typeface="Bobby Jones"/>
                <a:sym typeface="Bobby Jones"/>
              </a:rPr>
              <a:t> to AI Challenge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5248" y="2392391"/>
            <a:ext cx="12483792" cy="94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0"/>
              </a:lnSpc>
              <a:spcBef>
                <a:spcPct val="0"/>
              </a:spcBef>
            </a:pPr>
            <a:r>
              <a:rPr lang="en-US" sz="7870" spc="-236">
                <a:solidFill>
                  <a:srgbClr val="FEFEFE"/>
                </a:solidFill>
                <a:latin typeface="Bobby Jones"/>
                <a:ea typeface="Bobby Jones"/>
                <a:cs typeface="Bobby Jones"/>
                <a:sym typeface="Bobby Jones"/>
              </a:rPr>
              <a:t>What is </a:t>
            </a:r>
            <a:r>
              <a:rPr lang="en-US" sz="7870" spc="-236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connect 4?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2104" y="4577041"/>
            <a:ext cx="3540873" cy="56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2"/>
              </a:lnSpc>
            </a:pPr>
            <a:r>
              <a:rPr lang="en-US" sz="4815" spc="-144">
                <a:solidFill>
                  <a:srgbClr val="CD9EFF"/>
                </a:solidFill>
                <a:latin typeface="Bobby Jones"/>
                <a:ea typeface="Bobby Jones"/>
                <a:cs typeface="Bobby Jones"/>
                <a:sym typeface="Bobby Jones"/>
              </a:rPr>
              <a:t>how to play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6017" y="5359138"/>
            <a:ext cx="6353047" cy="29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A classic vertical strategy game where two players take turns dropping colored discs into a 7x6 grid.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Goal: Be the first to connect four discs in a row (horizontally, vertically, or diagonally).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6622" y="4577041"/>
            <a:ext cx="6103909" cy="56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2"/>
              </a:lnSpc>
            </a:pPr>
            <a:r>
              <a:rPr lang="en-US" sz="4815" spc="-144">
                <a:solidFill>
                  <a:srgbClr val="CD9EFF"/>
                </a:solidFill>
                <a:latin typeface="Bobby Jones"/>
                <a:ea typeface="Bobby Jones"/>
                <a:cs typeface="Bobby Jones"/>
                <a:sym typeface="Bobby Jones"/>
              </a:rPr>
              <a:t>Why It’s Perfect for AI: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7578" y="5533649"/>
            <a:ext cx="10841998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Simple Rules, Complex Strategy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Turn-Based Adversarial Play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Instant Feedback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789369" y="7510404"/>
            <a:ext cx="2134496" cy="2134496"/>
          </a:xfrm>
          <a:custGeom>
            <a:avLst/>
            <a:gdLst/>
            <a:ahLst/>
            <a:cxnLst/>
            <a:rect l="l" t="t" r="r" b="b"/>
            <a:pathLst>
              <a:path w="2134496" h="2134496">
                <a:moveTo>
                  <a:pt x="0" y="0"/>
                </a:moveTo>
                <a:lnTo>
                  <a:pt x="2134496" y="0"/>
                </a:lnTo>
                <a:lnTo>
                  <a:pt x="2134496" y="2134497"/>
                </a:lnTo>
                <a:lnTo>
                  <a:pt x="0" y="2134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432071" y="-9972858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22469" y="590012"/>
            <a:ext cx="11243063" cy="107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1"/>
              </a:lnSpc>
            </a:pPr>
            <a:r>
              <a:rPr lang="en-US" sz="8825" spc="-264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Problem Formulation</a:t>
            </a:r>
          </a:p>
        </p:txBody>
      </p:sp>
      <p:sp>
        <p:nvSpPr>
          <p:cNvPr id="4" name="Freeform 4"/>
          <p:cNvSpPr/>
          <p:nvPr/>
        </p:nvSpPr>
        <p:spPr>
          <a:xfrm rot="1105060">
            <a:off x="14477806" y="163233"/>
            <a:ext cx="1988172" cy="1664969"/>
          </a:xfrm>
          <a:custGeom>
            <a:avLst/>
            <a:gdLst/>
            <a:ahLst/>
            <a:cxnLst/>
            <a:rect l="l" t="t" r="r" b="b"/>
            <a:pathLst>
              <a:path w="1988172" h="1664969">
                <a:moveTo>
                  <a:pt x="0" y="0"/>
                </a:moveTo>
                <a:lnTo>
                  <a:pt x="1988172" y="0"/>
                </a:lnTo>
                <a:lnTo>
                  <a:pt x="1988172" y="1664968"/>
                </a:lnTo>
                <a:lnTo>
                  <a:pt x="0" y="1664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28291" y="3170507"/>
            <a:ext cx="4092937" cy="71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3046" lvl="1" indent="-231523" algn="l">
              <a:lnSpc>
                <a:spcPts val="2895"/>
              </a:lnSpc>
              <a:buFont typeface="Arial"/>
              <a:buChar char="•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an empty 6×7 grid</a:t>
            </a:r>
          </a:p>
          <a:p>
            <a:pPr marL="463046" lvl="1" indent="-231523" algn="l">
              <a:lnSpc>
                <a:spcPts val="2895"/>
              </a:lnSpc>
              <a:buFont typeface="Arial"/>
              <a:buChar char="•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Two players take turns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0887" y="2400409"/>
            <a:ext cx="1298056" cy="70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8"/>
              </a:lnSpc>
            </a:pPr>
            <a:r>
              <a:rPr lang="en-US" sz="5857" spc="-175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1971" y="4512740"/>
            <a:ext cx="1082653" cy="71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2"/>
              </a:lnSpc>
            </a:pPr>
            <a:r>
              <a:rPr lang="en-US" sz="5885" spc="-176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7581" y="3710718"/>
            <a:ext cx="1255114" cy="70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4"/>
              </a:lnSpc>
            </a:pPr>
            <a:r>
              <a:rPr lang="en-US" sz="5863" spc="-175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76858" y="2552342"/>
            <a:ext cx="1428056" cy="707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7"/>
              </a:lnSpc>
            </a:pPr>
            <a:r>
              <a:rPr lang="en-US" sz="5843" spc="-175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1078" y="2523767"/>
            <a:ext cx="3880150" cy="57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1"/>
              </a:lnSpc>
            </a:pPr>
            <a:r>
              <a:rPr lang="en-US" sz="4778" spc="-143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Initial State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1078" y="4565429"/>
            <a:ext cx="3480272" cy="58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6"/>
              </a:lnSpc>
            </a:pPr>
            <a:r>
              <a:rPr lang="en-US" sz="4854" spc="-14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Actions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8291" y="5299140"/>
            <a:ext cx="4675759" cy="395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905" lvl="1" indent="-250453" algn="l">
              <a:lnSpc>
                <a:spcPts val="3132"/>
              </a:lnSpc>
              <a:buFont typeface="Arial"/>
              <a:buChar char="•"/>
            </a:pPr>
            <a:r>
              <a:rPr lang="en-US" sz="2320" spc="278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Legal Moves</a:t>
            </a:r>
          </a:p>
          <a:p>
            <a:pPr algn="l">
              <a:lnSpc>
                <a:spcPts val="2727"/>
              </a:lnSpc>
            </a:pPr>
            <a:r>
              <a:rPr lang="en-US" sz="2020" spc="242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(A player selects one of the 7 columns to drop a disc into)</a:t>
            </a:r>
          </a:p>
          <a:p>
            <a:pPr algn="l">
              <a:lnSpc>
                <a:spcPts val="2727"/>
              </a:lnSpc>
            </a:pPr>
            <a:r>
              <a:rPr lang="en-US" sz="2020" spc="242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(The disc falls to the lowest available row in the chosen column.)</a:t>
            </a:r>
          </a:p>
          <a:p>
            <a:pPr algn="l">
              <a:lnSpc>
                <a:spcPts val="2727"/>
              </a:lnSpc>
            </a:pPr>
            <a:r>
              <a:rPr lang="en-US" sz="2020" spc="242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        </a:t>
            </a:r>
          </a:p>
          <a:p>
            <a:pPr marL="500905" lvl="1" indent="-250453" algn="l">
              <a:lnSpc>
                <a:spcPts val="3132"/>
              </a:lnSpc>
              <a:buFont typeface="Arial"/>
              <a:buChar char="•"/>
            </a:pPr>
            <a:r>
              <a:rPr lang="en-US" sz="2320" spc="278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Invalid Moves </a:t>
            </a:r>
          </a:p>
          <a:p>
            <a:pPr algn="l">
              <a:lnSpc>
                <a:spcPts val="3132"/>
              </a:lnSpc>
            </a:pPr>
            <a:r>
              <a:rPr lang="en-US" sz="2320" spc="278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 (Choosing a column that is     already full)</a:t>
            </a:r>
          </a:p>
          <a:p>
            <a:pPr algn="l">
              <a:lnSpc>
                <a:spcPts val="2727"/>
              </a:lnSpc>
            </a:pPr>
            <a:endParaRPr lang="en-US" sz="2320" spc="278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77303" y="3761309"/>
            <a:ext cx="4669964" cy="56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7"/>
              </a:lnSpc>
            </a:pPr>
            <a:r>
              <a:rPr lang="en-US" sz="4761" spc="-142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Transition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77303" y="4469618"/>
            <a:ext cx="4092937" cy="324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3046" lvl="1" indent="-231523" algn="l">
              <a:lnSpc>
                <a:spcPts val="2895"/>
              </a:lnSpc>
              <a:buFont typeface="Arial"/>
              <a:buChar char="•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Places the current player's disc in the lowest available row of the selected column.</a:t>
            </a:r>
          </a:p>
          <a:p>
            <a:pPr marL="463046" lvl="1" indent="-231523" algn="l">
              <a:lnSpc>
                <a:spcPts val="2895"/>
              </a:lnSpc>
              <a:buFont typeface="Arial"/>
              <a:buChar char="•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Updates the game board.</a:t>
            </a:r>
          </a:p>
          <a:p>
            <a:pPr marL="463046" lvl="1" indent="-231523" algn="l">
              <a:lnSpc>
                <a:spcPts val="2895"/>
              </a:lnSpc>
              <a:buFont typeface="Arial"/>
              <a:buChar char="•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Switches the turn to the next player.</a:t>
            </a:r>
          </a:p>
          <a:p>
            <a:pPr algn="l">
              <a:lnSpc>
                <a:spcPts val="2895"/>
              </a:lnSpc>
            </a:pPr>
            <a:endParaRPr lang="en-US" sz="2144" spc="257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34449" y="2598706"/>
            <a:ext cx="3236988" cy="58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6"/>
              </a:lnSpc>
            </a:pPr>
            <a:r>
              <a:rPr lang="en-US" sz="4890" spc="-146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Goal Test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35139" y="3501168"/>
            <a:ext cx="4092937" cy="252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3046" lvl="1" indent="-231523" algn="l">
              <a:lnSpc>
                <a:spcPts val="2895"/>
              </a:lnSpc>
              <a:buFont typeface="Arial"/>
              <a:buChar char="•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Four of the same colour discs aligned:</a:t>
            </a:r>
          </a:p>
          <a:p>
            <a:pPr marL="926091" lvl="2" indent="-308697" algn="l">
              <a:lnSpc>
                <a:spcPts val="2895"/>
              </a:lnSpc>
              <a:buFont typeface="Arial"/>
              <a:buChar char="⚬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Horizontally</a:t>
            </a:r>
          </a:p>
          <a:p>
            <a:pPr marL="926091" lvl="2" indent="-308697" algn="l">
              <a:lnSpc>
                <a:spcPts val="2895"/>
              </a:lnSpc>
              <a:buFont typeface="Arial"/>
              <a:buChar char="⚬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Vertically</a:t>
            </a:r>
          </a:p>
          <a:p>
            <a:pPr marL="926091" lvl="2" indent="-308697" algn="l">
              <a:lnSpc>
                <a:spcPts val="2895"/>
              </a:lnSpc>
              <a:buFont typeface="Arial"/>
              <a:buChar char="⚬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Diagonally (either direction)</a:t>
            </a:r>
          </a:p>
          <a:p>
            <a:pPr algn="l">
              <a:lnSpc>
                <a:spcPts val="2895"/>
              </a:lnSpc>
            </a:pPr>
            <a:endParaRPr lang="en-US" sz="2144" spc="257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59947" y="6275143"/>
            <a:ext cx="3405541" cy="58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6"/>
              </a:lnSpc>
            </a:pPr>
            <a:r>
              <a:rPr lang="en-US" sz="4890" spc="-146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Path Cost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21111" y="6219482"/>
            <a:ext cx="1283804" cy="71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9"/>
              </a:lnSpc>
            </a:pPr>
            <a:r>
              <a:rPr lang="en-US" sz="5893" spc="-176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05317" y="6910052"/>
            <a:ext cx="4948887" cy="215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3046" lvl="1" indent="-231523" algn="l">
              <a:lnSpc>
                <a:spcPts val="2895"/>
              </a:lnSpc>
              <a:buFont typeface="Arial"/>
              <a:buChar char="•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The number of moves made from the initial state to reach a terminal state.</a:t>
            </a:r>
          </a:p>
          <a:p>
            <a:pPr marL="463046" lvl="1" indent="-231523" algn="l">
              <a:lnSpc>
                <a:spcPts val="2895"/>
              </a:lnSpc>
              <a:buFont typeface="Arial"/>
              <a:buChar char="•"/>
            </a:pPr>
            <a:r>
              <a:rPr lang="en-US" sz="2144" spc="2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  defining separate evaluation metrics </a:t>
            </a:r>
          </a:p>
          <a:p>
            <a:pPr algn="l">
              <a:lnSpc>
                <a:spcPts val="2895"/>
              </a:lnSpc>
            </a:pPr>
            <a:endParaRPr lang="en-US" sz="2144" spc="257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0495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0" y="0"/>
                </a:moveTo>
                <a:lnTo>
                  <a:pt x="21048990" y="0"/>
                </a:lnTo>
                <a:lnTo>
                  <a:pt x="21048990" y="21164432"/>
                </a:lnTo>
                <a:lnTo>
                  <a:pt x="0" y="2116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4407" y="1028700"/>
            <a:ext cx="16230600" cy="8229600"/>
            <a:chOff x="0" y="0"/>
            <a:chExt cx="4555776" cy="2309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5776" cy="2309971"/>
            </a:xfrm>
            <a:custGeom>
              <a:avLst/>
              <a:gdLst/>
              <a:ahLst/>
              <a:cxnLst/>
              <a:rect l="l" t="t" r="r" b="b"/>
              <a:pathLst>
                <a:path w="4555776" h="2309971">
                  <a:moveTo>
                    <a:pt x="28620" y="0"/>
                  </a:moveTo>
                  <a:lnTo>
                    <a:pt x="4527157" y="0"/>
                  </a:lnTo>
                  <a:cubicBezTo>
                    <a:pt x="4542963" y="0"/>
                    <a:pt x="4555776" y="12813"/>
                    <a:pt x="4555776" y="28620"/>
                  </a:cubicBezTo>
                  <a:lnTo>
                    <a:pt x="4555776" y="2281351"/>
                  </a:lnTo>
                  <a:cubicBezTo>
                    <a:pt x="4555776" y="2297157"/>
                    <a:pt x="4542963" y="2309971"/>
                    <a:pt x="4527157" y="2309971"/>
                  </a:cubicBezTo>
                  <a:lnTo>
                    <a:pt x="28620" y="2309971"/>
                  </a:lnTo>
                  <a:cubicBezTo>
                    <a:pt x="12813" y="2309971"/>
                    <a:pt x="0" y="2297157"/>
                    <a:pt x="0" y="228135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55776" cy="234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27312" y="4043502"/>
            <a:ext cx="9104789" cy="1099998"/>
            <a:chOff x="0" y="0"/>
            <a:chExt cx="1885859" cy="2278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5859" cy="227841"/>
            </a:xfrm>
            <a:custGeom>
              <a:avLst/>
              <a:gdLst/>
              <a:ahLst/>
              <a:cxnLst/>
              <a:rect l="l" t="t" r="r" b="b"/>
              <a:pathLst>
                <a:path w="1885859" h="227841">
                  <a:moveTo>
                    <a:pt x="51019" y="0"/>
                  </a:moveTo>
                  <a:lnTo>
                    <a:pt x="1834840" y="0"/>
                  </a:lnTo>
                  <a:cubicBezTo>
                    <a:pt x="1848371" y="0"/>
                    <a:pt x="1861348" y="5375"/>
                    <a:pt x="1870916" y="14943"/>
                  </a:cubicBezTo>
                  <a:cubicBezTo>
                    <a:pt x="1880484" y="24511"/>
                    <a:pt x="1885859" y="37488"/>
                    <a:pt x="1885859" y="51019"/>
                  </a:cubicBezTo>
                  <a:lnTo>
                    <a:pt x="1885859" y="176822"/>
                  </a:lnTo>
                  <a:cubicBezTo>
                    <a:pt x="1885859" y="204999"/>
                    <a:pt x="1863017" y="227841"/>
                    <a:pt x="1834840" y="227841"/>
                  </a:cubicBezTo>
                  <a:lnTo>
                    <a:pt x="51019" y="227841"/>
                  </a:lnTo>
                  <a:cubicBezTo>
                    <a:pt x="22842" y="227841"/>
                    <a:pt x="0" y="204999"/>
                    <a:pt x="0" y="176822"/>
                  </a:cubicBezTo>
                  <a:lnTo>
                    <a:pt x="0" y="51019"/>
                  </a:lnTo>
                  <a:cubicBezTo>
                    <a:pt x="0" y="22842"/>
                    <a:pt x="22842" y="0"/>
                    <a:pt x="51019" y="0"/>
                  </a:cubicBezTo>
                  <a:close/>
                </a:path>
              </a:pathLst>
            </a:custGeom>
            <a:solidFill>
              <a:srgbClr val="CD9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5859" cy="265941"/>
            </a:xfrm>
            <a:prstGeom prst="rect">
              <a:avLst/>
            </a:prstGeom>
          </p:spPr>
          <p:txBody>
            <a:bodyPr lIns="68842" tIns="68842" rIns="68842" bIns="68842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27312" y="5610225"/>
            <a:ext cx="9104789" cy="1099998"/>
            <a:chOff x="0" y="0"/>
            <a:chExt cx="1885859" cy="2278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85859" cy="227841"/>
            </a:xfrm>
            <a:custGeom>
              <a:avLst/>
              <a:gdLst/>
              <a:ahLst/>
              <a:cxnLst/>
              <a:rect l="l" t="t" r="r" b="b"/>
              <a:pathLst>
                <a:path w="1885859" h="227841">
                  <a:moveTo>
                    <a:pt x="51019" y="0"/>
                  </a:moveTo>
                  <a:lnTo>
                    <a:pt x="1834840" y="0"/>
                  </a:lnTo>
                  <a:cubicBezTo>
                    <a:pt x="1848371" y="0"/>
                    <a:pt x="1861348" y="5375"/>
                    <a:pt x="1870916" y="14943"/>
                  </a:cubicBezTo>
                  <a:cubicBezTo>
                    <a:pt x="1880484" y="24511"/>
                    <a:pt x="1885859" y="37488"/>
                    <a:pt x="1885859" y="51019"/>
                  </a:cubicBezTo>
                  <a:lnTo>
                    <a:pt x="1885859" y="176822"/>
                  </a:lnTo>
                  <a:cubicBezTo>
                    <a:pt x="1885859" y="204999"/>
                    <a:pt x="1863017" y="227841"/>
                    <a:pt x="1834840" y="227841"/>
                  </a:cubicBezTo>
                  <a:lnTo>
                    <a:pt x="51019" y="227841"/>
                  </a:lnTo>
                  <a:cubicBezTo>
                    <a:pt x="22842" y="227841"/>
                    <a:pt x="0" y="204999"/>
                    <a:pt x="0" y="176822"/>
                  </a:cubicBezTo>
                  <a:lnTo>
                    <a:pt x="0" y="51019"/>
                  </a:lnTo>
                  <a:cubicBezTo>
                    <a:pt x="0" y="22842"/>
                    <a:pt x="22842" y="0"/>
                    <a:pt x="51019" y="0"/>
                  </a:cubicBezTo>
                  <a:close/>
                </a:path>
              </a:pathLst>
            </a:custGeom>
            <a:solidFill>
              <a:srgbClr val="CD9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85859" cy="265941"/>
            </a:xfrm>
            <a:prstGeom prst="rect">
              <a:avLst/>
            </a:prstGeom>
          </p:spPr>
          <p:txBody>
            <a:bodyPr lIns="68842" tIns="68842" rIns="68842" bIns="68842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27312" y="7281723"/>
            <a:ext cx="9104789" cy="1099998"/>
            <a:chOff x="0" y="0"/>
            <a:chExt cx="1885859" cy="2278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5859" cy="227841"/>
            </a:xfrm>
            <a:custGeom>
              <a:avLst/>
              <a:gdLst/>
              <a:ahLst/>
              <a:cxnLst/>
              <a:rect l="l" t="t" r="r" b="b"/>
              <a:pathLst>
                <a:path w="1885859" h="227841">
                  <a:moveTo>
                    <a:pt x="51019" y="0"/>
                  </a:moveTo>
                  <a:lnTo>
                    <a:pt x="1834840" y="0"/>
                  </a:lnTo>
                  <a:cubicBezTo>
                    <a:pt x="1848371" y="0"/>
                    <a:pt x="1861348" y="5375"/>
                    <a:pt x="1870916" y="14943"/>
                  </a:cubicBezTo>
                  <a:cubicBezTo>
                    <a:pt x="1880484" y="24511"/>
                    <a:pt x="1885859" y="37488"/>
                    <a:pt x="1885859" y="51019"/>
                  </a:cubicBezTo>
                  <a:lnTo>
                    <a:pt x="1885859" y="176822"/>
                  </a:lnTo>
                  <a:cubicBezTo>
                    <a:pt x="1885859" y="204999"/>
                    <a:pt x="1863017" y="227841"/>
                    <a:pt x="1834840" y="227841"/>
                  </a:cubicBezTo>
                  <a:lnTo>
                    <a:pt x="51019" y="227841"/>
                  </a:lnTo>
                  <a:cubicBezTo>
                    <a:pt x="22842" y="227841"/>
                    <a:pt x="0" y="204999"/>
                    <a:pt x="0" y="176822"/>
                  </a:cubicBezTo>
                  <a:lnTo>
                    <a:pt x="0" y="51019"/>
                  </a:lnTo>
                  <a:cubicBezTo>
                    <a:pt x="0" y="22842"/>
                    <a:pt x="22842" y="0"/>
                    <a:pt x="51019" y="0"/>
                  </a:cubicBezTo>
                  <a:close/>
                </a:path>
              </a:pathLst>
            </a:custGeom>
            <a:solidFill>
              <a:srgbClr val="CD9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85859" cy="265941"/>
            </a:xfrm>
            <a:prstGeom prst="rect">
              <a:avLst/>
            </a:prstGeom>
          </p:spPr>
          <p:txBody>
            <a:bodyPr lIns="68842" tIns="68842" rIns="68842" bIns="68842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67955">
            <a:off x="15279796" y="7135504"/>
            <a:ext cx="2788444" cy="2943358"/>
          </a:xfrm>
          <a:custGeom>
            <a:avLst/>
            <a:gdLst/>
            <a:ahLst/>
            <a:cxnLst/>
            <a:rect l="l" t="t" r="r" b="b"/>
            <a:pathLst>
              <a:path w="2788444" h="2943358">
                <a:moveTo>
                  <a:pt x="0" y="0"/>
                </a:moveTo>
                <a:lnTo>
                  <a:pt x="2788444" y="0"/>
                </a:lnTo>
                <a:lnTo>
                  <a:pt x="2788444" y="2943358"/>
                </a:lnTo>
                <a:lnTo>
                  <a:pt x="0" y="2943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680578" y="1358303"/>
            <a:ext cx="2184508" cy="1942249"/>
          </a:xfrm>
          <a:custGeom>
            <a:avLst/>
            <a:gdLst/>
            <a:ahLst/>
            <a:cxnLst/>
            <a:rect l="l" t="t" r="r" b="b"/>
            <a:pathLst>
              <a:path w="2184508" h="1942249">
                <a:moveTo>
                  <a:pt x="0" y="0"/>
                </a:moveTo>
                <a:lnTo>
                  <a:pt x="2184508" y="0"/>
                </a:lnTo>
                <a:lnTo>
                  <a:pt x="2184508" y="1942249"/>
                </a:lnTo>
                <a:lnTo>
                  <a:pt x="0" y="1942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30" t="-45806" r="-8426" b="-537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502542" y="1787509"/>
            <a:ext cx="10770929" cy="1455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1"/>
              </a:lnSpc>
            </a:pPr>
            <a:r>
              <a:rPr lang="en-US" sz="11989" spc="-35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The         Playbook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53275" y="4317870"/>
            <a:ext cx="8052863" cy="75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3"/>
              </a:lnSpc>
            </a:pPr>
            <a:r>
              <a:rPr lang="en-US" sz="6321" spc="-189">
                <a:solidFill>
                  <a:srgbClr val="2F1F45"/>
                </a:solidFill>
                <a:latin typeface="Bobby Jones"/>
                <a:ea typeface="Bobby Jones"/>
                <a:cs typeface="Bobby Jones"/>
                <a:sym typeface="Bobby Jones"/>
              </a:rPr>
              <a:t>MINIMAX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24416" y="5882495"/>
            <a:ext cx="7510581" cy="71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11"/>
              </a:lnSpc>
            </a:pPr>
            <a:r>
              <a:rPr lang="en-US" sz="5895" spc="-176">
                <a:solidFill>
                  <a:srgbClr val="2F1F45"/>
                </a:solidFill>
                <a:latin typeface="Bobby Jones"/>
                <a:ea typeface="Bobby Jones"/>
                <a:cs typeface="Bobby Jones"/>
                <a:sym typeface="Bobby Jones"/>
              </a:rPr>
              <a:t>ALPHA-BETA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24416" y="7519848"/>
            <a:ext cx="7510581" cy="71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11"/>
              </a:lnSpc>
            </a:pPr>
            <a:r>
              <a:rPr lang="en-US" sz="5895" spc="-176">
                <a:solidFill>
                  <a:srgbClr val="2F1F45"/>
                </a:solidFill>
                <a:latin typeface="Bobby Jones"/>
                <a:ea typeface="Bobby Jones"/>
                <a:cs typeface="Bobby Jones"/>
                <a:sym typeface="Bobby Jones"/>
              </a:rPr>
              <a:t>I-D ALPHA BETA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80495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4407" y="1028700"/>
            <a:ext cx="15399894" cy="8229600"/>
            <a:chOff x="0" y="0"/>
            <a:chExt cx="4322605" cy="2309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22605" cy="2309971"/>
            </a:xfrm>
            <a:custGeom>
              <a:avLst/>
              <a:gdLst/>
              <a:ahLst/>
              <a:cxnLst/>
              <a:rect l="l" t="t" r="r" b="b"/>
              <a:pathLst>
                <a:path w="4322605" h="2309971">
                  <a:moveTo>
                    <a:pt x="30164" y="0"/>
                  </a:moveTo>
                  <a:lnTo>
                    <a:pt x="4292441" y="0"/>
                  </a:lnTo>
                  <a:cubicBezTo>
                    <a:pt x="4300441" y="0"/>
                    <a:pt x="4308113" y="3178"/>
                    <a:pt x="4313770" y="8835"/>
                  </a:cubicBezTo>
                  <a:cubicBezTo>
                    <a:pt x="4319427" y="14491"/>
                    <a:pt x="4322605" y="22164"/>
                    <a:pt x="4322605" y="30164"/>
                  </a:cubicBezTo>
                  <a:lnTo>
                    <a:pt x="4322605" y="2279808"/>
                  </a:lnTo>
                  <a:cubicBezTo>
                    <a:pt x="4322605" y="2287807"/>
                    <a:pt x="4319427" y="2295480"/>
                    <a:pt x="4313770" y="2301136"/>
                  </a:cubicBezTo>
                  <a:cubicBezTo>
                    <a:pt x="4308113" y="2306793"/>
                    <a:pt x="4300441" y="2309971"/>
                    <a:pt x="4292441" y="2309971"/>
                  </a:cubicBezTo>
                  <a:lnTo>
                    <a:pt x="30164" y="2309971"/>
                  </a:lnTo>
                  <a:cubicBezTo>
                    <a:pt x="22164" y="2309971"/>
                    <a:pt x="14491" y="2306793"/>
                    <a:pt x="8835" y="2301136"/>
                  </a:cubicBezTo>
                  <a:cubicBezTo>
                    <a:pt x="3178" y="2295480"/>
                    <a:pt x="0" y="2287807"/>
                    <a:pt x="0" y="2279808"/>
                  </a:cubicBezTo>
                  <a:lnTo>
                    <a:pt x="0" y="30164"/>
                  </a:lnTo>
                  <a:cubicBezTo>
                    <a:pt x="0" y="22164"/>
                    <a:pt x="3178" y="14491"/>
                    <a:pt x="8835" y="8835"/>
                  </a:cubicBezTo>
                  <a:cubicBezTo>
                    <a:pt x="14491" y="3178"/>
                    <a:pt x="22164" y="0"/>
                    <a:pt x="301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22605" cy="234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53144" y="3787017"/>
            <a:ext cx="9856612" cy="280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576"/>
              </a:lnSpc>
            </a:pPr>
            <a:r>
              <a:rPr lang="en-US" sz="23030" spc="-69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MINIMAX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61025" y="3601352"/>
            <a:ext cx="2492119" cy="2467199"/>
            <a:chOff x="0" y="0"/>
            <a:chExt cx="3322825" cy="3289599"/>
          </a:xfrm>
        </p:grpSpPr>
        <p:grpSp>
          <p:nvGrpSpPr>
            <p:cNvPr id="8" name="Group 8"/>
            <p:cNvGrpSpPr/>
            <p:nvPr/>
          </p:nvGrpSpPr>
          <p:grpSpPr>
            <a:xfrm rot="-10800000">
              <a:off x="1545825" y="1734724"/>
              <a:ext cx="1777001" cy="1554875"/>
              <a:chOff x="0" y="0"/>
              <a:chExt cx="812800" cy="7112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1777001" cy="1554875"/>
              <a:chOff x="0" y="0"/>
              <a:chExt cx="812800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765868" y="-8664861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336443"/>
            <a:ext cx="4008781" cy="1921857"/>
          </a:xfrm>
          <a:custGeom>
            <a:avLst/>
            <a:gdLst/>
            <a:ahLst/>
            <a:cxnLst/>
            <a:rect l="l" t="t" r="r" b="b"/>
            <a:pathLst>
              <a:path w="4008781" h="1921857">
                <a:moveTo>
                  <a:pt x="0" y="0"/>
                </a:moveTo>
                <a:lnTo>
                  <a:pt x="4008781" y="0"/>
                </a:lnTo>
                <a:lnTo>
                  <a:pt x="4008781" y="1921857"/>
                </a:lnTo>
                <a:lnTo>
                  <a:pt x="0" y="192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591894"/>
            <a:ext cx="17937973" cy="3400321"/>
            <a:chOff x="0" y="0"/>
            <a:chExt cx="23917298" cy="45337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8296" cy="1153402"/>
            </a:xfrm>
            <a:custGeom>
              <a:avLst/>
              <a:gdLst/>
              <a:ahLst/>
              <a:cxnLst/>
              <a:rect l="l" t="t" r="r" b="b"/>
              <a:pathLst>
                <a:path w="1208296" h="1153402">
                  <a:moveTo>
                    <a:pt x="0" y="0"/>
                  </a:moveTo>
                  <a:lnTo>
                    <a:pt x="1208296" y="0"/>
                  </a:lnTo>
                  <a:lnTo>
                    <a:pt x="1208296" y="1153402"/>
                  </a:lnTo>
                  <a:lnTo>
                    <a:pt x="0" y="1153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31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4746" y="181687"/>
              <a:ext cx="16114521" cy="971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74"/>
                </a:lnSpc>
              </a:pPr>
              <a:r>
                <a:rPr lang="en-US" sz="5734" spc="-172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The AI's Strategic Brain for Connect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8296" y="1737602"/>
              <a:ext cx="7953711" cy="616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8"/>
                </a:lnSpc>
              </a:pPr>
              <a:r>
                <a:rPr lang="en-US" sz="3598" spc="-107">
                  <a:solidFill>
                    <a:srgbClr val="CD9E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Foundational decision-making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489486" y="2545664"/>
              <a:ext cx="10891508" cy="925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80"/>
                </a:lnSpc>
              </a:pPr>
              <a:r>
                <a:rPr lang="en-US" sz="2917" spc="-87">
                  <a:solidFill>
                    <a:srgbClr val="FFD98E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Assumes optimal play from both AI (maximizing wins) and opponent (minimizing AI's advantage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025790" y="4026694"/>
              <a:ext cx="10891508" cy="50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80"/>
                </a:lnSpc>
              </a:pPr>
              <a:r>
                <a:rPr lang="en-US" sz="2917" spc="-87">
                  <a:solidFill>
                    <a:srgbClr val="CD9E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Systematically evaluates future game states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807149"/>
            <a:ext cx="16464799" cy="3804412"/>
            <a:chOff x="0" y="0"/>
            <a:chExt cx="21953065" cy="507254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71450"/>
              <a:ext cx="9434419" cy="1792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48"/>
                </a:lnSpc>
              </a:pPr>
              <a:r>
                <a:rPr lang="en-US" sz="5703" spc="-171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Minimax Algorithm</a:t>
              </a:r>
            </a:p>
            <a:p>
              <a:pPr marL="0" lvl="0" indent="0" algn="l">
                <a:lnSpc>
                  <a:spcPts val="4848"/>
                </a:lnSpc>
              </a:pPr>
              <a:endParaRPr lang="en-US" sz="5703" spc="-171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08769" y="1299237"/>
              <a:ext cx="14404624" cy="956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1"/>
                </a:lnSpc>
              </a:pPr>
              <a:r>
                <a:rPr lang="en-US" sz="3014" spc="-90">
                  <a:solidFill>
                    <a:srgbClr val="CD9E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Alternates between maximizing (AI's turn) and minimizing (opponent's turn) perspectives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082917" y="2582773"/>
              <a:ext cx="14269947" cy="1349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9"/>
                </a:lnSpc>
              </a:pPr>
              <a:r>
                <a:rPr lang="en-US" sz="2999" spc="-89">
                  <a:solidFill>
                    <a:srgbClr val="FFD98E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Maximizer (AI): Selects the move with the highest evaluation (optimal play).</a:t>
              </a:r>
            </a:p>
            <a:p>
              <a:pPr marL="0" lvl="0" indent="0" algn="ctr">
                <a:lnSpc>
                  <a:spcPts val="2549"/>
                </a:lnSpc>
              </a:pPr>
              <a:endParaRPr lang="en-US" sz="2999" spc="-89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253514" y="3801973"/>
              <a:ext cx="10699551" cy="1270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3"/>
                </a:lnSpc>
              </a:pPr>
              <a:r>
                <a:rPr lang="en-US" sz="2991" spc="-89">
                  <a:solidFill>
                    <a:srgbClr val="CD9E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(Opponent): Chooses the move with the lowest evaluation (best counterplay).</a:t>
              </a:r>
            </a:p>
            <a:p>
              <a:pPr marL="0" lvl="0" indent="0" algn="ctr">
                <a:lnSpc>
                  <a:spcPts val="2118"/>
                </a:lnSpc>
              </a:pPr>
              <a:endParaRPr lang="en-US" sz="2991" spc="-89">
                <a:solidFill>
                  <a:srgbClr val="CD9EFF"/>
                </a:solidFill>
                <a:latin typeface="Bobby Jones"/>
                <a:ea typeface="Bobby Jones"/>
                <a:cs typeface="Bobby Jones"/>
                <a:sym typeface="Bobby Jone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716" y="4661378"/>
            <a:ext cx="973984" cy="964245"/>
            <a:chOff x="0" y="0"/>
            <a:chExt cx="1298645" cy="1285660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604148" y="677975"/>
              <a:ext cx="694497" cy="607685"/>
              <a:chOff x="0" y="0"/>
              <a:chExt cx="812800" cy="7112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694497" cy="607685"/>
              <a:chOff x="0" y="0"/>
              <a:chExt cx="812800" cy="7112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98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18142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16422" y="3241695"/>
            <a:ext cx="12605277" cy="4940262"/>
          </a:xfrm>
          <a:custGeom>
            <a:avLst/>
            <a:gdLst/>
            <a:ahLst/>
            <a:cxnLst/>
            <a:rect l="l" t="t" r="r" b="b"/>
            <a:pathLst>
              <a:path w="12605277" h="4940262">
                <a:moveTo>
                  <a:pt x="0" y="0"/>
                </a:moveTo>
                <a:lnTo>
                  <a:pt x="12605277" y="0"/>
                </a:lnTo>
                <a:lnTo>
                  <a:pt x="12605277" y="4940262"/>
                </a:lnTo>
                <a:lnTo>
                  <a:pt x="0" y="4940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9" r="-3706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61466" y="641895"/>
            <a:ext cx="16836103" cy="9003210"/>
            <a:chOff x="0" y="0"/>
            <a:chExt cx="4725735" cy="25271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25735" cy="2527116"/>
            </a:xfrm>
            <a:custGeom>
              <a:avLst/>
              <a:gdLst/>
              <a:ahLst/>
              <a:cxnLst/>
              <a:rect l="l" t="t" r="r" b="b"/>
              <a:pathLst>
                <a:path w="4725735" h="2527116">
                  <a:moveTo>
                    <a:pt x="27590" y="0"/>
                  </a:moveTo>
                  <a:lnTo>
                    <a:pt x="4698145" y="0"/>
                  </a:lnTo>
                  <a:cubicBezTo>
                    <a:pt x="4705462" y="0"/>
                    <a:pt x="4712480" y="2907"/>
                    <a:pt x="4717654" y="8081"/>
                  </a:cubicBezTo>
                  <a:cubicBezTo>
                    <a:pt x="4722828" y="13255"/>
                    <a:pt x="4725735" y="20273"/>
                    <a:pt x="4725735" y="27590"/>
                  </a:cubicBezTo>
                  <a:lnTo>
                    <a:pt x="4725735" y="2499526"/>
                  </a:lnTo>
                  <a:cubicBezTo>
                    <a:pt x="4725735" y="2506843"/>
                    <a:pt x="4722828" y="2513861"/>
                    <a:pt x="4717654" y="2519035"/>
                  </a:cubicBezTo>
                  <a:cubicBezTo>
                    <a:pt x="4712480" y="2524209"/>
                    <a:pt x="4705462" y="2527116"/>
                    <a:pt x="4698145" y="2527116"/>
                  </a:cubicBezTo>
                  <a:lnTo>
                    <a:pt x="27590" y="2527116"/>
                  </a:lnTo>
                  <a:cubicBezTo>
                    <a:pt x="20273" y="2527116"/>
                    <a:pt x="13255" y="2524209"/>
                    <a:pt x="8081" y="2519035"/>
                  </a:cubicBezTo>
                  <a:cubicBezTo>
                    <a:pt x="2907" y="2513861"/>
                    <a:pt x="0" y="2506843"/>
                    <a:pt x="0" y="2499526"/>
                  </a:cubicBezTo>
                  <a:lnTo>
                    <a:pt x="0" y="27590"/>
                  </a:lnTo>
                  <a:cubicBezTo>
                    <a:pt x="0" y="20273"/>
                    <a:pt x="2907" y="13255"/>
                    <a:pt x="8081" y="8081"/>
                  </a:cubicBezTo>
                  <a:cubicBezTo>
                    <a:pt x="13255" y="2907"/>
                    <a:pt x="20273" y="0"/>
                    <a:pt x="275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25735" cy="256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079176" y="1330137"/>
            <a:ext cx="1275129" cy="1332497"/>
          </a:xfrm>
          <a:custGeom>
            <a:avLst/>
            <a:gdLst/>
            <a:ahLst/>
            <a:cxnLst/>
            <a:rect l="l" t="t" r="r" b="b"/>
            <a:pathLst>
              <a:path w="1275129" h="1332497">
                <a:moveTo>
                  <a:pt x="0" y="0"/>
                </a:moveTo>
                <a:lnTo>
                  <a:pt x="1275129" y="0"/>
                </a:lnTo>
                <a:lnTo>
                  <a:pt x="1275129" y="1332497"/>
                </a:lnTo>
                <a:lnTo>
                  <a:pt x="0" y="133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534705" y="1606362"/>
            <a:ext cx="5968710" cy="104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94"/>
              </a:lnSpc>
            </a:pPr>
            <a:r>
              <a:rPr lang="en-US" sz="8699" spc="-260">
                <a:solidFill>
                  <a:srgbClr val="FFD98E"/>
                </a:solidFill>
                <a:latin typeface="Bobby Jones"/>
                <a:ea typeface="Bobby Jones"/>
                <a:cs typeface="Bobby Jones"/>
                <a:sym typeface="Bobby Jones"/>
              </a:rPr>
              <a:t>score board</a:t>
            </a:r>
          </a:p>
        </p:txBody>
      </p:sp>
      <p:sp>
        <p:nvSpPr>
          <p:cNvPr id="9" name="Freeform 9"/>
          <p:cNvSpPr/>
          <p:nvPr/>
        </p:nvSpPr>
        <p:spPr>
          <a:xfrm rot="-5400000">
            <a:off x="14753335" y="8934619"/>
            <a:ext cx="745936" cy="704909"/>
          </a:xfrm>
          <a:custGeom>
            <a:avLst/>
            <a:gdLst/>
            <a:ahLst/>
            <a:cxnLst/>
            <a:rect l="l" t="t" r="r" b="b"/>
            <a:pathLst>
              <a:path w="745936" h="704909">
                <a:moveTo>
                  <a:pt x="0" y="0"/>
                </a:moveTo>
                <a:lnTo>
                  <a:pt x="745936" y="0"/>
                </a:lnTo>
                <a:lnTo>
                  <a:pt x="745936" y="704909"/>
                </a:lnTo>
                <a:lnTo>
                  <a:pt x="0" y="704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14753335" y="7829502"/>
            <a:ext cx="745936" cy="704909"/>
          </a:xfrm>
          <a:custGeom>
            <a:avLst/>
            <a:gdLst/>
            <a:ahLst/>
            <a:cxnLst/>
            <a:rect l="l" t="t" r="r" b="b"/>
            <a:pathLst>
              <a:path w="745936" h="704909">
                <a:moveTo>
                  <a:pt x="0" y="0"/>
                </a:moveTo>
                <a:lnTo>
                  <a:pt x="745936" y="0"/>
                </a:lnTo>
                <a:lnTo>
                  <a:pt x="745936" y="704909"/>
                </a:lnTo>
                <a:lnTo>
                  <a:pt x="0" y="704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00000">
            <a:off x="14753335" y="6724386"/>
            <a:ext cx="745936" cy="704909"/>
          </a:xfrm>
          <a:custGeom>
            <a:avLst/>
            <a:gdLst/>
            <a:ahLst/>
            <a:cxnLst/>
            <a:rect l="l" t="t" r="r" b="b"/>
            <a:pathLst>
              <a:path w="745936" h="704909">
                <a:moveTo>
                  <a:pt x="0" y="0"/>
                </a:moveTo>
                <a:lnTo>
                  <a:pt x="745936" y="0"/>
                </a:lnTo>
                <a:lnTo>
                  <a:pt x="745936" y="704909"/>
                </a:lnTo>
                <a:lnTo>
                  <a:pt x="0" y="704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15801741" y="8376647"/>
            <a:ext cx="725757" cy="685840"/>
          </a:xfrm>
          <a:custGeom>
            <a:avLst/>
            <a:gdLst/>
            <a:ahLst/>
            <a:cxnLst/>
            <a:rect l="l" t="t" r="r" b="b"/>
            <a:pathLst>
              <a:path w="725757" h="685840">
                <a:moveTo>
                  <a:pt x="0" y="0"/>
                </a:moveTo>
                <a:lnTo>
                  <a:pt x="725756" y="0"/>
                </a:lnTo>
                <a:lnTo>
                  <a:pt x="725756" y="685840"/>
                </a:lnTo>
                <a:lnTo>
                  <a:pt x="0" y="685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15801741" y="7301427"/>
            <a:ext cx="725757" cy="685840"/>
          </a:xfrm>
          <a:custGeom>
            <a:avLst/>
            <a:gdLst/>
            <a:ahLst/>
            <a:cxnLst/>
            <a:rect l="l" t="t" r="r" b="b"/>
            <a:pathLst>
              <a:path w="725757" h="685840">
                <a:moveTo>
                  <a:pt x="0" y="0"/>
                </a:moveTo>
                <a:lnTo>
                  <a:pt x="725756" y="0"/>
                </a:lnTo>
                <a:lnTo>
                  <a:pt x="725756" y="685839"/>
                </a:lnTo>
                <a:lnTo>
                  <a:pt x="0" y="685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400000">
            <a:off x="16851036" y="7830099"/>
            <a:ext cx="767643" cy="725422"/>
          </a:xfrm>
          <a:custGeom>
            <a:avLst/>
            <a:gdLst/>
            <a:ahLst/>
            <a:cxnLst/>
            <a:rect l="l" t="t" r="r" b="b"/>
            <a:pathLst>
              <a:path w="767643" h="725422">
                <a:moveTo>
                  <a:pt x="0" y="0"/>
                </a:moveTo>
                <a:lnTo>
                  <a:pt x="767643" y="0"/>
                </a:lnTo>
                <a:lnTo>
                  <a:pt x="767643" y="725423"/>
                </a:lnTo>
                <a:lnTo>
                  <a:pt x="0" y="725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18142" y="-5438716"/>
            <a:ext cx="21048990" cy="21164432"/>
          </a:xfrm>
          <a:custGeom>
            <a:avLst/>
            <a:gdLst/>
            <a:ahLst/>
            <a:cxnLst/>
            <a:rect l="l" t="t" r="r" b="b"/>
            <a:pathLst>
              <a:path w="21048990" h="21164432">
                <a:moveTo>
                  <a:pt x="21048990" y="21164432"/>
                </a:moveTo>
                <a:lnTo>
                  <a:pt x="0" y="21164432"/>
                </a:lnTo>
                <a:lnTo>
                  <a:pt x="0" y="0"/>
                </a:lnTo>
                <a:lnTo>
                  <a:pt x="21048990" y="0"/>
                </a:lnTo>
                <a:lnTo>
                  <a:pt x="21048990" y="2116443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83357" y="477869"/>
            <a:ext cx="1054231" cy="1101661"/>
          </a:xfrm>
          <a:custGeom>
            <a:avLst/>
            <a:gdLst/>
            <a:ahLst/>
            <a:cxnLst/>
            <a:rect l="l" t="t" r="r" b="b"/>
            <a:pathLst>
              <a:path w="1054231" h="1101661">
                <a:moveTo>
                  <a:pt x="0" y="0"/>
                </a:moveTo>
                <a:lnTo>
                  <a:pt x="1054232" y="0"/>
                </a:lnTo>
                <a:lnTo>
                  <a:pt x="1054232" y="1101662"/>
                </a:lnTo>
                <a:lnTo>
                  <a:pt x="0" y="1101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951192" y="340777"/>
            <a:ext cx="12117540" cy="9605446"/>
            <a:chOff x="0" y="0"/>
            <a:chExt cx="3401279" cy="26961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01279" cy="2696158"/>
            </a:xfrm>
            <a:custGeom>
              <a:avLst/>
              <a:gdLst/>
              <a:ahLst/>
              <a:cxnLst/>
              <a:rect l="l" t="t" r="r" b="b"/>
              <a:pathLst>
                <a:path w="3401279" h="2696158">
                  <a:moveTo>
                    <a:pt x="38334" y="0"/>
                  </a:moveTo>
                  <a:lnTo>
                    <a:pt x="3362945" y="0"/>
                  </a:lnTo>
                  <a:cubicBezTo>
                    <a:pt x="3373112" y="0"/>
                    <a:pt x="3382863" y="4039"/>
                    <a:pt x="3390052" y="11228"/>
                  </a:cubicBezTo>
                  <a:cubicBezTo>
                    <a:pt x="3397240" y="18417"/>
                    <a:pt x="3401279" y="28167"/>
                    <a:pt x="3401279" y="38334"/>
                  </a:cubicBezTo>
                  <a:lnTo>
                    <a:pt x="3401279" y="2657824"/>
                  </a:lnTo>
                  <a:cubicBezTo>
                    <a:pt x="3401279" y="2667991"/>
                    <a:pt x="3397240" y="2677741"/>
                    <a:pt x="3390052" y="2684930"/>
                  </a:cubicBezTo>
                  <a:cubicBezTo>
                    <a:pt x="3382863" y="2692119"/>
                    <a:pt x="3373112" y="2696158"/>
                    <a:pt x="3362945" y="2696158"/>
                  </a:cubicBezTo>
                  <a:lnTo>
                    <a:pt x="38334" y="2696158"/>
                  </a:lnTo>
                  <a:cubicBezTo>
                    <a:pt x="28167" y="2696158"/>
                    <a:pt x="18417" y="2692119"/>
                    <a:pt x="11228" y="2684930"/>
                  </a:cubicBezTo>
                  <a:cubicBezTo>
                    <a:pt x="4039" y="2677741"/>
                    <a:pt x="0" y="2667991"/>
                    <a:pt x="0" y="2657824"/>
                  </a:cubicBezTo>
                  <a:lnTo>
                    <a:pt x="0" y="38334"/>
                  </a:lnTo>
                  <a:cubicBezTo>
                    <a:pt x="0" y="28167"/>
                    <a:pt x="4039" y="18417"/>
                    <a:pt x="11228" y="11228"/>
                  </a:cubicBezTo>
                  <a:cubicBezTo>
                    <a:pt x="18417" y="4039"/>
                    <a:pt x="28167" y="0"/>
                    <a:pt x="383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9E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401279" cy="2734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599942" y="569666"/>
            <a:ext cx="9412823" cy="9147667"/>
          </a:xfrm>
          <a:custGeom>
            <a:avLst/>
            <a:gdLst/>
            <a:ahLst/>
            <a:cxnLst/>
            <a:rect l="l" t="t" r="r" b="b"/>
            <a:pathLst>
              <a:path w="9412823" h="9147667">
                <a:moveTo>
                  <a:pt x="0" y="0"/>
                </a:moveTo>
                <a:lnTo>
                  <a:pt x="9412823" y="0"/>
                </a:lnTo>
                <a:lnTo>
                  <a:pt x="9412823" y="9147668"/>
                </a:lnTo>
                <a:lnTo>
                  <a:pt x="0" y="9147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77" b="-67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492</Words>
  <Application>Microsoft Office PowerPoint</Application>
  <PresentationFormat>Custom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Bobby Jones</vt:lpstr>
      <vt:lpstr>Jua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Colorful Playful Animated Memory Game Presentation</dc:title>
  <cp:lastModifiedBy>نورهان فرج محمد مرسى السيد</cp:lastModifiedBy>
  <cp:revision>2</cp:revision>
  <dcterms:created xsi:type="dcterms:W3CDTF">2006-08-16T00:00:00Z</dcterms:created>
  <dcterms:modified xsi:type="dcterms:W3CDTF">2025-05-03T11:40:25Z</dcterms:modified>
  <dc:identifier>DAGllD1FQhs</dc:identifier>
</cp:coreProperties>
</file>